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60" r:id="rId8"/>
    <p:sldId id="261" r:id="rId9"/>
    <p:sldId id="263" r:id="rId10"/>
    <p:sldId id="270" r:id="rId11"/>
    <p:sldId id="265" r:id="rId12"/>
    <p:sldId id="266" r:id="rId13"/>
    <p:sldId id="268" r:id="rId14"/>
    <p:sldId id="267" r:id="rId15"/>
    <p:sldId id="269" r:id="rId16"/>
    <p:sldId id="271" r:id="rId17"/>
    <p:sldId id="272" r:id="rId18"/>
    <p:sldId id="273" r:id="rId19"/>
    <p:sldId id="275" r:id="rId20"/>
    <p:sldId id="276" r:id="rId21"/>
    <p:sldId id="277" r:id="rId22"/>
    <p:sldId id="279" r:id="rId23"/>
    <p:sldId id="281" r:id="rId24"/>
    <p:sldId id="278" r:id="rId25"/>
    <p:sldId id="282" r:id="rId26"/>
    <p:sldId id="283" r:id="rId27"/>
    <p:sldId id="284" r:id="rId28"/>
    <p:sldId id="285" r:id="rId29"/>
    <p:sldId id="286"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ne Hogeman" initials="JH" lastIdx="1" clrIdx="0">
    <p:extLst>
      <p:ext uri="{19B8F6BF-5375-455C-9EA6-DF929625EA0E}">
        <p15:presenceInfo xmlns:p15="http://schemas.microsoft.com/office/powerpoint/2012/main" userId="S::j.hogeman@noordenveld.nl::40793cb9-c413-4a15-9d35-b3bcd713c1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93A5A-5FA4-4FE8-AC2E-5A1A57BC8910}" v="33" dt="2021-04-13T14:28:59.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ne Hogeman" userId="40793cb9-c413-4a15-9d35-b3bcd713c1c2" providerId="ADAL" clId="{9B093A5A-5FA4-4FE8-AC2E-5A1A57BC8910}"/>
    <pc:docChg chg="custSel modSld">
      <pc:chgData name="Janine Hogeman" userId="40793cb9-c413-4a15-9d35-b3bcd713c1c2" providerId="ADAL" clId="{9B093A5A-5FA4-4FE8-AC2E-5A1A57BC8910}" dt="2021-04-13T14:28:59.725" v="1660" actId="20577"/>
      <pc:docMkLst>
        <pc:docMk/>
      </pc:docMkLst>
      <pc:sldChg chg="modSp modAnim">
        <pc:chgData name="Janine Hogeman" userId="40793cb9-c413-4a15-9d35-b3bcd713c1c2" providerId="ADAL" clId="{9B093A5A-5FA4-4FE8-AC2E-5A1A57BC8910}" dt="2021-04-13T14:28:59.725" v="1660" actId="20577"/>
        <pc:sldMkLst>
          <pc:docMk/>
          <pc:sldMk cId="3660348275" sldId="256"/>
        </pc:sldMkLst>
        <pc:spChg chg="mod">
          <ac:chgData name="Janine Hogeman" userId="40793cb9-c413-4a15-9d35-b3bcd713c1c2" providerId="ADAL" clId="{9B093A5A-5FA4-4FE8-AC2E-5A1A57BC8910}" dt="2021-04-13T14:28:59.725" v="1660" actId="20577"/>
          <ac:spMkLst>
            <pc:docMk/>
            <pc:sldMk cId="3660348275" sldId="256"/>
            <ac:spMk id="3" creationId="{C13E61DC-4375-4E34-A1E8-4EAC2B03FD95}"/>
          </ac:spMkLst>
        </pc:spChg>
      </pc:sldChg>
      <pc:sldChg chg="modSp mod">
        <pc:chgData name="Janine Hogeman" userId="40793cb9-c413-4a15-9d35-b3bcd713c1c2" providerId="ADAL" clId="{9B093A5A-5FA4-4FE8-AC2E-5A1A57BC8910}" dt="2021-04-13T14:24:37.584" v="1646" actId="27636"/>
        <pc:sldMkLst>
          <pc:docMk/>
          <pc:sldMk cId="2577427426" sldId="261"/>
        </pc:sldMkLst>
        <pc:spChg chg="mod">
          <ac:chgData name="Janine Hogeman" userId="40793cb9-c413-4a15-9d35-b3bcd713c1c2" providerId="ADAL" clId="{9B093A5A-5FA4-4FE8-AC2E-5A1A57BC8910}" dt="2021-04-13T14:24:37.584" v="1646" actId="27636"/>
          <ac:spMkLst>
            <pc:docMk/>
            <pc:sldMk cId="2577427426" sldId="261"/>
            <ac:spMk id="4" creationId="{400ECEE9-7B08-4B2D-932D-F414ED953ACC}"/>
          </ac:spMkLst>
        </pc:spChg>
      </pc:sldChg>
      <pc:sldChg chg="modSp mod">
        <pc:chgData name="Janine Hogeman" userId="40793cb9-c413-4a15-9d35-b3bcd713c1c2" providerId="ADAL" clId="{9B093A5A-5FA4-4FE8-AC2E-5A1A57BC8910}" dt="2021-04-12T07:23:35.974" v="1370" actId="20577"/>
        <pc:sldMkLst>
          <pc:docMk/>
          <pc:sldMk cId="2904655891" sldId="268"/>
        </pc:sldMkLst>
        <pc:spChg chg="mod">
          <ac:chgData name="Janine Hogeman" userId="40793cb9-c413-4a15-9d35-b3bcd713c1c2" providerId="ADAL" clId="{9B093A5A-5FA4-4FE8-AC2E-5A1A57BC8910}" dt="2021-04-12T07:23:35.974" v="1370" actId="20577"/>
          <ac:spMkLst>
            <pc:docMk/>
            <pc:sldMk cId="2904655891" sldId="268"/>
            <ac:spMk id="6" creationId="{4E4B50CD-E637-4BD6-AC67-284FCC17FB20}"/>
          </ac:spMkLst>
        </pc:spChg>
      </pc:sldChg>
      <pc:sldChg chg="modSp mod">
        <pc:chgData name="Janine Hogeman" userId="40793cb9-c413-4a15-9d35-b3bcd713c1c2" providerId="ADAL" clId="{9B093A5A-5FA4-4FE8-AC2E-5A1A57BC8910}" dt="2021-04-13T14:27:27.113" v="1647" actId="6549"/>
        <pc:sldMkLst>
          <pc:docMk/>
          <pc:sldMk cId="1551703139" sldId="282"/>
        </pc:sldMkLst>
        <pc:spChg chg="mod">
          <ac:chgData name="Janine Hogeman" userId="40793cb9-c413-4a15-9d35-b3bcd713c1c2" providerId="ADAL" clId="{9B093A5A-5FA4-4FE8-AC2E-5A1A57BC8910}" dt="2021-04-13T14:27:27.113" v="1647" actId="6549"/>
          <ac:spMkLst>
            <pc:docMk/>
            <pc:sldMk cId="1551703139" sldId="282"/>
            <ac:spMk id="4" creationId="{D78B608C-6F3B-44AE-B70C-5A4118563932}"/>
          </ac:spMkLst>
        </pc:spChg>
      </pc:sldChg>
      <pc:sldChg chg="modSp mod">
        <pc:chgData name="Janine Hogeman" userId="40793cb9-c413-4a15-9d35-b3bcd713c1c2" providerId="ADAL" clId="{9B093A5A-5FA4-4FE8-AC2E-5A1A57BC8910}" dt="2021-04-12T07:16:27.247" v="1252" actId="20577"/>
        <pc:sldMkLst>
          <pc:docMk/>
          <pc:sldMk cId="1401001125" sldId="283"/>
        </pc:sldMkLst>
        <pc:spChg chg="mod">
          <ac:chgData name="Janine Hogeman" userId="40793cb9-c413-4a15-9d35-b3bcd713c1c2" providerId="ADAL" clId="{9B093A5A-5FA4-4FE8-AC2E-5A1A57BC8910}" dt="2021-04-12T07:16:27.247" v="1252" actId="20577"/>
          <ac:spMkLst>
            <pc:docMk/>
            <pc:sldMk cId="1401001125" sldId="283"/>
            <ac:spMk id="4" creationId="{F15558CE-AE3F-424E-8ABD-2A3CAA66F2E0}"/>
          </ac:spMkLst>
        </pc:spChg>
        <pc:picChg chg="mod">
          <ac:chgData name="Janine Hogeman" userId="40793cb9-c413-4a15-9d35-b3bcd713c1c2" providerId="ADAL" clId="{9B093A5A-5FA4-4FE8-AC2E-5A1A57BC8910}" dt="2021-04-12T07:15:11.758" v="1215" actId="1076"/>
          <ac:picMkLst>
            <pc:docMk/>
            <pc:sldMk cId="1401001125" sldId="283"/>
            <ac:picMk id="10" creationId="{6FC0DABE-F99E-4BDF-9516-0D8A92AB4116}"/>
          </ac:picMkLst>
        </pc:picChg>
      </pc:sldChg>
      <pc:sldChg chg="modSp mod">
        <pc:chgData name="Janine Hogeman" userId="40793cb9-c413-4a15-9d35-b3bcd713c1c2" providerId="ADAL" clId="{9B093A5A-5FA4-4FE8-AC2E-5A1A57BC8910}" dt="2021-04-12T07:02:05.891" v="685" actId="20577"/>
        <pc:sldMkLst>
          <pc:docMk/>
          <pc:sldMk cId="4150749519" sldId="285"/>
        </pc:sldMkLst>
        <pc:spChg chg="mod">
          <ac:chgData name="Janine Hogeman" userId="40793cb9-c413-4a15-9d35-b3bcd713c1c2" providerId="ADAL" clId="{9B093A5A-5FA4-4FE8-AC2E-5A1A57BC8910}" dt="2021-04-12T07:02:05.891" v="685" actId="20577"/>
          <ac:spMkLst>
            <pc:docMk/>
            <pc:sldMk cId="4150749519" sldId="285"/>
            <ac:spMk id="3" creationId="{AE6949B4-965A-4DCA-92F9-DE23E9A61D62}"/>
          </ac:spMkLst>
        </pc:spChg>
      </pc:sldChg>
      <pc:sldChg chg="addSp delSp modSp mod addCm delCm">
        <pc:chgData name="Janine Hogeman" userId="40793cb9-c413-4a15-9d35-b3bcd713c1c2" providerId="ADAL" clId="{9B093A5A-5FA4-4FE8-AC2E-5A1A57BC8910}" dt="2021-04-12T07:15:01.006" v="1213" actId="313"/>
        <pc:sldMkLst>
          <pc:docMk/>
          <pc:sldMk cId="1124998213" sldId="286"/>
        </pc:sldMkLst>
        <pc:spChg chg="add mod">
          <ac:chgData name="Janine Hogeman" userId="40793cb9-c413-4a15-9d35-b3bcd713c1c2" providerId="ADAL" clId="{9B093A5A-5FA4-4FE8-AC2E-5A1A57BC8910}" dt="2021-04-09T07:50:56.835" v="427" actId="1076"/>
          <ac:spMkLst>
            <pc:docMk/>
            <pc:sldMk cId="1124998213" sldId="286"/>
            <ac:spMk id="2" creationId="{6CDA8B47-5DE0-4CE5-ADB4-D606C90B3A9E}"/>
          </ac:spMkLst>
        </pc:spChg>
        <pc:spChg chg="add mod">
          <ac:chgData name="Janine Hogeman" userId="40793cb9-c413-4a15-9d35-b3bcd713c1c2" providerId="ADAL" clId="{9B093A5A-5FA4-4FE8-AC2E-5A1A57BC8910}" dt="2021-04-09T07:49:21.422" v="404" actId="14100"/>
          <ac:spMkLst>
            <pc:docMk/>
            <pc:sldMk cId="1124998213" sldId="286"/>
            <ac:spMk id="4" creationId="{F80CDC70-3D73-4D46-ADA3-29597941194D}"/>
          </ac:spMkLst>
        </pc:spChg>
        <pc:spChg chg="add mod">
          <ac:chgData name="Janine Hogeman" userId="40793cb9-c413-4a15-9d35-b3bcd713c1c2" providerId="ADAL" clId="{9B093A5A-5FA4-4FE8-AC2E-5A1A57BC8910}" dt="2021-04-12T07:07:57.680" v="1112" actId="20577"/>
          <ac:spMkLst>
            <pc:docMk/>
            <pc:sldMk cId="1124998213" sldId="286"/>
            <ac:spMk id="7" creationId="{821B8A36-0100-4D76-9D38-ED26C4FEBEB4}"/>
          </ac:spMkLst>
        </pc:spChg>
        <pc:spChg chg="add mod">
          <ac:chgData name="Janine Hogeman" userId="40793cb9-c413-4a15-9d35-b3bcd713c1c2" providerId="ADAL" clId="{9B093A5A-5FA4-4FE8-AC2E-5A1A57BC8910}" dt="2021-04-09T07:50:51.553" v="426" actId="1076"/>
          <ac:spMkLst>
            <pc:docMk/>
            <pc:sldMk cId="1124998213" sldId="286"/>
            <ac:spMk id="9" creationId="{7D0DC4C9-4BD7-428C-B2C6-16D971B20D4C}"/>
          </ac:spMkLst>
        </pc:spChg>
        <pc:spChg chg="add mod">
          <ac:chgData name="Janine Hogeman" userId="40793cb9-c413-4a15-9d35-b3bcd713c1c2" providerId="ADAL" clId="{9B093A5A-5FA4-4FE8-AC2E-5A1A57BC8910}" dt="2021-04-09T07:44:54.123" v="210" actId="1076"/>
          <ac:spMkLst>
            <pc:docMk/>
            <pc:sldMk cId="1124998213" sldId="286"/>
            <ac:spMk id="10" creationId="{6F8F28BC-39E0-41AA-A387-CE94B050FF49}"/>
          </ac:spMkLst>
        </pc:spChg>
        <pc:spChg chg="add mod">
          <ac:chgData name="Janine Hogeman" userId="40793cb9-c413-4a15-9d35-b3bcd713c1c2" providerId="ADAL" clId="{9B093A5A-5FA4-4FE8-AC2E-5A1A57BC8910}" dt="2021-04-12T07:13:59.839" v="1135" actId="1076"/>
          <ac:spMkLst>
            <pc:docMk/>
            <pc:sldMk cId="1124998213" sldId="286"/>
            <ac:spMk id="11" creationId="{6B2105F2-8805-4934-AEE7-A1862CE9EA56}"/>
          </ac:spMkLst>
        </pc:spChg>
        <pc:spChg chg="add mod">
          <ac:chgData name="Janine Hogeman" userId="40793cb9-c413-4a15-9d35-b3bcd713c1c2" providerId="ADAL" clId="{9B093A5A-5FA4-4FE8-AC2E-5A1A57BC8910}" dt="2021-04-09T07:46:54.846" v="234" actId="1076"/>
          <ac:spMkLst>
            <pc:docMk/>
            <pc:sldMk cId="1124998213" sldId="286"/>
            <ac:spMk id="12" creationId="{4AC6E471-F9EC-4CA6-A73C-0E6B15398E42}"/>
          </ac:spMkLst>
        </pc:spChg>
        <pc:spChg chg="add mod">
          <ac:chgData name="Janine Hogeman" userId="40793cb9-c413-4a15-9d35-b3bcd713c1c2" providerId="ADAL" clId="{9B093A5A-5FA4-4FE8-AC2E-5A1A57BC8910}" dt="2021-04-09T07:48:07.202" v="274" actId="1076"/>
          <ac:spMkLst>
            <pc:docMk/>
            <pc:sldMk cId="1124998213" sldId="286"/>
            <ac:spMk id="13" creationId="{D5C92325-0178-455B-970B-2EA4CF330AFF}"/>
          </ac:spMkLst>
        </pc:spChg>
        <pc:spChg chg="add mod">
          <ac:chgData name="Janine Hogeman" userId="40793cb9-c413-4a15-9d35-b3bcd713c1c2" providerId="ADAL" clId="{9B093A5A-5FA4-4FE8-AC2E-5A1A57BC8910}" dt="2021-04-09T07:52:57.661" v="457" actId="688"/>
          <ac:spMkLst>
            <pc:docMk/>
            <pc:sldMk cId="1124998213" sldId="286"/>
            <ac:spMk id="14" creationId="{C6C95937-0FDF-42AD-8C85-4D895CBBE291}"/>
          </ac:spMkLst>
        </pc:spChg>
        <pc:spChg chg="add mod">
          <ac:chgData name="Janine Hogeman" userId="40793cb9-c413-4a15-9d35-b3bcd713c1c2" providerId="ADAL" clId="{9B093A5A-5FA4-4FE8-AC2E-5A1A57BC8910}" dt="2021-04-12T07:15:01.006" v="1213" actId="313"/>
          <ac:spMkLst>
            <pc:docMk/>
            <pc:sldMk cId="1124998213" sldId="286"/>
            <ac:spMk id="15" creationId="{4C1CA177-F90A-4563-A8C1-2898EE452AE0}"/>
          </ac:spMkLst>
        </pc:spChg>
        <pc:spChg chg="add mod">
          <ac:chgData name="Janine Hogeman" userId="40793cb9-c413-4a15-9d35-b3bcd713c1c2" providerId="ADAL" clId="{9B093A5A-5FA4-4FE8-AC2E-5A1A57BC8910}" dt="2021-04-12T07:08:03.539" v="1113" actId="1076"/>
          <ac:spMkLst>
            <pc:docMk/>
            <pc:sldMk cId="1124998213" sldId="286"/>
            <ac:spMk id="16" creationId="{9C0DD762-AC82-446F-9BC0-A66BDB0C23E5}"/>
          </ac:spMkLst>
        </pc:spChg>
        <pc:spChg chg="add mod">
          <ac:chgData name="Janine Hogeman" userId="40793cb9-c413-4a15-9d35-b3bcd713c1c2" providerId="ADAL" clId="{9B093A5A-5FA4-4FE8-AC2E-5A1A57BC8910}" dt="2021-04-09T07:52:20.940" v="448" actId="1076"/>
          <ac:spMkLst>
            <pc:docMk/>
            <pc:sldMk cId="1124998213" sldId="286"/>
            <ac:spMk id="17" creationId="{B61E0E88-3755-481D-9A6D-ACBC75D72BC8}"/>
          </ac:spMkLst>
        </pc:spChg>
        <pc:spChg chg="add mod">
          <ac:chgData name="Janine Hogeman" userId="40793cb9-c413-4a15-9d35-b3bcd713c1c2" providerId="ADAL" clId="{9B093A5A-5FA4-4FE8-AC2E-5A1A57BC8910}" dt="2021-04-09T07:52:45.393" v="454" actId="1076"/>
          <ac:spMkLst>
            <pc:docMk/>
            <pc:sldMk cId="1124998213" sldId="286"/>
            <ac:spMk id="18" creationId="{6D5AC7B1-AA84-4054-B135-FED7FCAB47D8}"/>
          </ac:spMkLst>
        </pc:spChg>
        <pc:spChg chg="add mod">
          <ac:chgData name="Janine Hogeman" userId="40793cb9-c413-4a15-9d35-b3bcd713c1c2" providerId="ADAL" clId="{9B093A5A-5FA4-4FE8-AC2E-5A1A57BC8910}" dt="2021-04-12T07:08:12.176" v="1116" actId="1076"/>
          <ac:spMkLst>
            <pc:docMk/>
            <pc:sldMk cId="1124998213" sldId="286"/>
            <ac:spMk id="19" creationId="{ED78FC7D-42C0-4AFE-8919-CD2F4E429F57}"/>
          </ac:spMkLst>
        </pc:spChg>
        <pc:spChg chg="add mod">
          <ac:chgData name="Janine Hogeman" userId="40793cb9-c413-4a15-9d35-b3bcd713c1c2" providerId="ADAL" clId="{9B093A5A-5FA4-4FE8-AC2E-5A1A57BC8910}" dt="2021-04-12T06:57:27.559" v="567" actId="14100"/>
          <ac:spMkLst>
            <pc:docMk/>
            <pc:sldMk cId="1124998213" sldId="286"/>
            <ac:spMk id="20" creationId="{14D49F07-A6E3-45FF-B3DB-06D126F72C05}"/>
          </ac:spMkLst>
        </pc:spChg>
        <pc:spChg chg="add del mod">
          <ac:chgData name="Janine Hogeman" userId="40793cb9-c413-4a15-9d35-b3bcd713c1c2" providerId="ADAL" clId="{9B093A5A-5FA4-4FE8-AC2E-5A1A57BC8910}" dt="2021-04-09T07:57:32.917" v="555" actId="478"/>
          <ac:spMkLst>
            <pc:docMk/>
            <pc:sldMk cId="1124998213" sldId="286"/>
            <ac:spMk id="20" creationId="{F7C62090-4DC2-4E21-B434-B262EB5047B7}"/>
          </ac:spMkLst>
        </pc:spChg>
        <pc:spChg chg="add mod">
          <ac:chgData name="Janine Hogeman" userId="40793cb9-c413-4a15-9d35-b3bcd713c1c2" providerId="ADAL" clId="{9B093A5A-5FA4-4FE8-AC2E-5A1A57BC8910}" dt="2021-04-12T07:08:05.249" v="1114" actId="1076"/>
          <ac:spMkLst>
            <pc:docMk/>
            <pc:sldMk cId="1124998213" sldId="286"/>
            <ac:spMk id="21" creationId="{3E2C93F2-390E-4F8F-A035-436DF93ABD48}"/>
          </ac:spMkLst>
        </pc:spChg>
        <pc:spChg chg="add mod">
          <ac:chgData name="Janine Hogeman" userId="40793cb9-c413-4a15-9d35-b3bcd713c1c2" providerId="ADAL" clId="{9B093A5A-5FA4-4FE8-AC2E-5A1A57BC8910}" dt="2021-04-12T07:02:38.646" v="691" actId="1076"/>
          <ac:spMkLst>
            <pc:docMk/>
            <pc:sldMk cId="1124998213" sldId="286"/>
            <ac:spMk id="23" creationId="{FB5B6937-555A-4FB8-809C-F0E4771D0484}"/>
          </ac:spMkLst>
        </pc:spChg>
        <pc:spChg chg="add mod">
          <ac:chgData name="Janine Hogeman" userId="40793cb9-c413-4a15-9d35-b3bcd713c1c2" providerId="ADAL" clId="{9B093A5A-5FA4-4FE8-AC2E-5A1A57BC8910}" dt="2021-04-12T07:10:30.258" v="1133" actId="1076"/>
          <ac:spMkLst>
            <pc:docMk/>
            <pc:sldMk cId="1124998213" sldId="286"/>
            <ac:spMk id="24" creationId="{BFF40C1D-1213-4F09-87EF-38D99F71E49A}"/>
          </ac:spMkLst>
        </pc:spChg>
        <pc:spChg chg="add mod">
          <ac:chgData name="Janine Hogeman" userId="40793cb9-c413-4a15-9d35-b3bcd713c1c2" providerId="ADAL" clId="{9B093A5A-5FA4-4FE8-AC2E-5A1A57BC8910}" dt="2021-04-12T07:03:10.873" v="697" actId="688"/>
          <ac:spMkLst>
            <pc:docMk/>
            <pc:sldMk cId="1124998213" sldId="286"/>
            <ac:spMk id="25" creationId="{5C5CEEBF-8F33-42E4-BC4F-D3A210C3B582}"/>
          </ac:spMkLst>
        </pc:spChg>
        <pc:spChg chg="add mod">
          <ac:chgData name="Janine Hogeman" userId="40793cb9-c413-4a15-9d35-b3bcd713c1c2" providerId="ADAL" clId="{9B093A5A-5FA4-4FE8-AC2E-5A1A57BC8910}" dt="2021-04-12T07:09:21.769" v="1131" actId="20577"/>
          <ac:spMkLst>
            <pc:docMk/>
            <pc:sldMk cId="1124998213" sldId="286"/>
            <ac:spMk id="26" creationId="{3ACADA30-4ED3-44E4-A91A-DF61166A9231}"/>
          </ac:spMkLst>
        </pc:spChg>
        <pc:picChg chg="del">
          <ac:chgData name="Janine Hogeman" userId="40793cb9-c413-4a15-9d35-b3bcd713c1c2" providerId="ADAL" clId="{9B093A5A-5FA4-4FE8-AC2E-5A1A57BC8910}" dt="2021-04-09T07:36:52.145" v="118" actId="478"/>
          <ac:picMkLst>
            <pc:docMk/>
            <pc:sldMk cId="1124998213" sldId="286"/>
            <ac:picMk id="3" creationId="{9DA099D8-2279-4DEB-A19F-3C0E631290B4}"/>
          </ac:picMkLst>
        </pc:picChg>
        <pc:picChg chg="del">
          <ac:chgData name="Janine Hogeman" userId="40793cb9-c413-4a15-9d35-b3bcd713c1c2" providerId="ADAL" clId="{9B093A5A-5FA4-4FE8-AC2E-5A1A57BC8910}" dt="2021-04-09T07:36:51.450" v="117" actId="478"/>
          <ac:picMkLst>
            <pc:docMk/>
            <pc:sldMk cId="1124998213" sldId="286"/>
            <ac:picMk id="5" creationId="{6E4C9A25-79F3-4FD5-9C9A-5C79F6D1146E}"/>
          </ac:picMkLst>
        </pc:picChg>
        <pc:picChg chg="del">
          <ac:chgData name="Janine Hogeman" userId="40793cb9-c413-4a15-9d35-b3bcd713c1c2" providerId="ADAL" clId="{9B093A5A-5FA4-4FE8-AC2E-5A1A57BC8910}" dt="2021-04-09T07:36:50.614" v="116" actId="478"/>
          <ac:picMkLst>
            <pc:docMk/>
            <pc:sldMk cId="1124998213" sldId="286"/>
            <ac:picMk id="6" creationId="{E52BE904-5500-4F87-82D7-5A3B37D56C30}"/>
          </ac:picMkLst>
        </pc:picChg>
        <pc:picChg chg="mod">
          <ac:chgData name="Janine Hogeman" userId="40793cb9-c413-4a15-9d35-b3bcd713c1c2" providerId="ADAL" clId="{9B093A5A-5FA4-4FE8-AC2E-5A1A57BC8910}" dt="2021-04-09T07:52:40.988" v="453" actId="1076"/>
          <ac:picMkLst>
            <pc:docMk/>
            <pc:sldMk cId="1124998213" sldId="286"/>
            <ac:picMk id="8" creationId="{3EFF3C03-B3EA-4D7C-9FD4-7ACC0389E621}"/>
          </ac:picMkLst>
        </pc:picChg>
        <pc:picChg chg="del">
          <ac:chgData name="Janine Hogeman" userId="40793cb9-c413-4a15-9d35-b3bcd713c1c2" providerId="ADAL" clId="{9B093A5A-5FA4-4FE8-AC2E-5A1A57BC8910}" dt="2021-04-09T07:43:30.350" v="156" actId="478"/>
          <ac:picMkLst>
            <pc:docMk/>
            <pc:sldMk cId="1124998213" sldId="286"/>
            <ac:picMk id="16" creationId="{8F693859-F8E3-42D8-8CF8-AA93010B3A54}"/>
          </ac:picMkLst>
        </pc:picChg>
        <pc:picChg chg="add mod">
          <ac:chgData name="Janine Hogeman" userId="40793cb9-c413-4a15-9d35-b3bcd713c1c2" providerId="ADAL" clId="{9B093A5A-5FA4-4FE8-AC2E-5A1A57BC8910}" dt="2021-04-12T07:10:26.844" v="1132" actId="1076"/>
          <ac:picMkLst>
            <pc:docMk/>
            <pc:sldMk cId="1124998213" sldId="286"/>
            <ac:picMk id="22" creationId="{46A53FD2-0D0E-44C9-93CC-DB2A7F1C633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B50AA-45AF-4976-8E5A-E4C674F8FA6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7B404A4-8845-479E-8E2A-C390BE3C14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EC41D2A-39B4-4827-AB94-166AEB1C8BC1}"/>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14CCA1DF-9C80-4669-8D62-F0B5958E80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BBABA3-37B9-426C-B4CF-59F167E25668}"/>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181736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54F4F-A9FD-4B21-A11C-9B40B6F9D2A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78624EB-4C62-41E9-A9DF-53770A6D8D0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ECAD7C-4870-46ED-A8A8-A2E93A9296BD}"/>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271ACCB2-58FA-47C3-9905-12BC9AE153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CDD074-AAC0-4025-AFE3-D4E30DAAF837}"/>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307361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8EF1289-3BD2-4496-9867-EB8CB6E47F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0019BC0-CBDF-42FC-8342-3A926E0FDFA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AC809A-A668-4A55-985A-383D0917BA4B}"/>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4D3EF039-5CCA-41E0-9F24-FF18F204DE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8F6095-70C6-4B0F-B2FD-B5E95726070A}"/>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223500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D3025-D991-458E-AFDC-131233DDC1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02A45A-BE94-4C79-AC95-42D30532BAF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F5740A-A234-40BC-BAB1-28B7762F9931}"/>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EED061C0-18DF-4FBF-A687-52C3C41E14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4C76AD-D3A9-4F3B-8C7C-CE7FCB2CF3BD}"/>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36451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84F94-BAE5-4160-947D-CA3AD25684E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E78403-76EC-48BD-BD93-4447B9E9A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5F2A03D-E7FA-464E-880C-4B190441B582}"/>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DC32B6D4-DFED-4BBA-B2AE-1349712677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3DDA9E-BC52-4745-B5AC-6CD53FB0886E}"/>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312993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40F5A-B39A-4F07-BBB6-C4AA4F51C1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D0B7E32-1903-4FFD-917A-C1307E97B89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913A947-2A57-49E5-9AA0-C3BD240461D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2200F08-6D46-4DB3-90B3-C4BF1D5C1329}"/>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9C35F40E-4225-4E9C-888D-9DDF19A954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07F7BE-DC35-47A7-96CF-D16473FAD808}"/>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377250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A4CD8-30F2-4D21-92D5-FB742552CE6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1367EE8-36D3-4119-A8F1-8D297635D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28D154-3983-4B73-A22D-0290B864B07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661C95C-E546-4E81-95C1-17E3F5DA7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977B4F6-D142-42E7-BA7A-6874676BA4D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8253BBD-6B21-4E95-977F-8CE7A077856F}"/>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8" name="Tijdelijke aanduiding voor voettekst 7">
            <a:extLst>
              <a:ext uri="{FF2B5EF4-FFF2-40B4-BE49-F238E27FC236}">
                <a16:creationId xmlns:a16="http://schemas.microsoft.com/office/drawing/2014/main" id="{11FFA70D-B6D3-416F-AF85-2938BF5591F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1046B88-BB46-4593-B979-CFC2E360BF2A}"/>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97846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FBEB8-3860-4129-BBD4-4F056D46301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6FE6F5C-C1A1-4B40-AE86-6653AA1F2CC6}"/>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4" name="Tijdelijke aanduiding voor voettekst 3">
            <a:extLst>
              <a:ext uri="{FF2B5EF4-FFF2-40B4-BE49-F238E27FC236}">
                <a16:creationId xmlns:a16="http://schemas.microsoft.com/office/drawing/2014/main" id="{8364A329-45AA-4464-A88D-F5415348D45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6B31E20-305A-4742-8075-B5D9CE214B4D}"/>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180516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824604-CD1F-4BBE-82BB-29F46C0F4EB6}"/>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3" name="Tijdelijke aanduiding voor voettekst 2">
            <a:extLst>
              <a:ext uri="{FF2B5EF4-FFF2-40B4-BE49-F238E27FC236}">
                <a16:creationId xmlns:a16="http://schemas.microsoft.com/office/drawing/2014/main" id="{ABBA6F1D-25D0-493F-816D-05D4CCBA10E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E7558E8-B56E-4381-A77C-203306F73C89}"/>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112911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2D401-7A2B-43CE-8FF5-C1B891841EA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9F334A0-4714-4D07-842D-97F3EDE4E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AB56A16-8179-40B3-BA1A-1E879B83E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7863722-B5AF-4FEB-AFE6-B7D8B2BA6F9C}"/>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3AB0A556-B6F6-4E69-A62D-67CCEE0AC5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EA04366-58C3-4A7D-935E-A98EAE6524DB}"/>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3734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21018-70B5-4800-B8C4-1ADB44D4004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353F04F-94D0-457E-80A9-425EE84671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820D247-1724-408D-BF18-A183883D9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241EEF-278B-4150-B6E9-7C24DD69DE82}"/>
              </a:ext>
            </a:extLst>
          </p:cNvPr>
          <p:cNvSpPr>
            <a:spLocks noGrp="1"/>
          </p:cNvSpPr>
          <p:nvPr>
            <p:ph type="dt" sz="half" idx="10"/>
          </p:nvPr>
        </p:nvSpPr>
        <p:spPr/>
        <p:txBody>
          <a:bodyPr/>
          <a:lstStyle/>
          <a:p>
            <a:fld id="{76006B97-647C-4C4B-A7D0-A9D9FEA50B47}"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F28D28F6-D9F9-4E7F-BF80-AAAAB908F01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700F3F7-C830-4BD5-8CD3-F25BBC25F81F}"/>
              </a:ext>
            </a:extLst>
          </p:cNvPr>
          <p:cNvSpPr>
            <a:spLocks noGrp="1"/>
          </p:cNvSpPr>
          <p:nvPr>
            <p:ph type="sldNum" sz="quarter" idx="12"/>
          </p:nvPr>
        </p:nvSpPr>
        <p:spPr/>
        <p:txBody>
          <a:bodyPr/>
          <a:lstStyle/>
          <a:p>
            <a:fld id="{0B874678-6B5A-46B0-8720-6F0C0D675BD0}" type="slidenum">
              <a:rPr lang="nl-NL" smtClean="0"/>
              <a:t>‹nr.›</a:t>
            </a:fld>
            <a:endParaRPr lang="nl-NL"/>
          </a:p>
        </p:txBody>
      </p:sp>
    </p:spTree>
    <p:extLst>
      <p:ext uri="{BB962C8B-B14F-4D97-AF65-F5344CB8AC3E}">
        <p14:creationId xmlns:p14="http://schemas.microsoft.com/office/powerpoint/2010/main" val="15666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F16278-ECF0-4845-BDDE-CB966D9C4D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FBD5F89-4BA3-4A35-A831-2D550A3B9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5FF724-FF74-4115-87A7-ACD8081C5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06B97-647C-4C4B-A7D0-A9D9FEA50B47}"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277AB7BC-0D1D-4C71-9D1D-4D92BD775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FB33E33-52E7-4147-9C90-9AD3C9EE6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74678-6B5A-46B0-8720-6F0C0D675BD0}" type="slidenum">
              <a:rPr lang="nl-NL" smtClean="0"/>
              <a:t>‹nr.›</a:t>
            </a:fld>
            <a:endParaRPr lang="nl-NL"/>
          </a:p>
        </p:txBody>
      </p:sp>
    </p:spTree>
    <p:extLst>
      <p:ext uri="{BB962C8B-B14F-4D97-AF65-F5344CB8AC3E}">
        <p14:creationId xmlns:p14="http://schemas.microsoft.com/office/powerpoint/2010/main" val="372768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image" Target="../media/image9.emf"/><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hyperlink" Target="http://www.zuidpoortterheijl.nl/" TargetMode="Externa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elektronica&#10;&#10;Automatisch gegenereerde beschrijving">
            <a:extLst>
              <a:ext uri="{FF2B5EF4-FFF2-40B4-BE49-F238E27FC236}">
                <a16:creationId xmlns:a16="http://schemas.microsoft.com/office/drawing/2014/main" id="{5D3A59BC-A9C0-48B9-BA17-1216B5B7597E}"/>
              </a:ext>
            </a:extLst>
          </p:cNvPr>
          <p:cNvPicPr>
            <a:picLocks noChangeAspect="1"/>
          </p:cNvPicPr>
          <p:nvPr/>
        </p:nvPicPr>
        <p:blipFill rotWithShape="1">
          <a:blip r:embed="rId2">
            <a:extLst>
              <a:ext uri="{28A0092B-C50C-407E-A947-70E740481C1C}">
                <a14:useLocalDpi xmlns:a14="http://schemas.microsoft.com/office/drawing/2010/main" val="0"/>
              </a:ext>
            </a:extLst>
          </a:blip>
          <a:srcRect t="5530" r="18700" b="7082"/>
          <a:stretch/>
        </p:blipFill>
        <p:spPr>
          <a:xfrm>
            <a:off x="3523488" y="10"/>
            <a:ext cx="8668512" cy="6601957"/>
          </a:xfrm>
          <a:prstGeom prst="rect">
            <a:avLst/>
          </a:prstGeom>
        </p:spPr>
      </p:pic>
      <p:sp>
        <p:nvSpPr>
          <p:cNvPr id="39" name="Rectangle 3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302FC93-50FC-4230-82DB-B0E3489684CA}"/>
              </a:ext>
            </a:extLst>
          </p:cNvPr>
          <p:cNvSpPr>
            <a:spLocks noGrp="1"/>
          </p:cNvSpPr>
          <p:nvPr>
            <p:ph type="ctrTitle"/>
          </p:nvPr>
        </p:nvSpPr>
        <p:spPr>
          <a:xfrm>
            <a:off x="477981" y="1122363"/>
            <a:ext cx="4023360" cy="3204134"/>
          </a:xfrm>
        </p:spPr>
        <p:txBody>
          <a:bodyPr anchor="b">
            <a:normAutofit/>
          </a:bodyPr>
          <a:lstStyle/>
          <a:p>
            <a:pPr algn="l"/>
            <a:r>
              <a:rPr lang="nl-NL" sz="4800"/>
              <a:t>Terugblik proces </a:t>
            </a:r>
          </a:p>
        </p:txBody>
      </p:sp>
      <p:sp>
        <p:nvSpPr>
          <p:cNvPr id="3" name="Ondertitel 2">
            <a:extLst>
              <a:ext uri="{FF2B5EF4-FFF2-40B4-BE49-F238E27FC236}">
                <a16:creationId xmlns:a16="http://schemas.microsoft.com/office/drawing/2014/main" id="{C13E61DC-4375-4E34-A1E8-4EAC2B03FD95}"/>
              </a:ext>
            </a:extLst>
          </p:cNvPr>
          <p:cNvSpPr>
            <a:spLocks noGrp="1"/>
          </p:cNvSpPr>
          <p:nvPr>
            <p:ph type="subTitle" idx="1"/>
          </p:nvPr>
        </p:nvSpPr>
        <p:spPr>
          <a:xfrm>
            <a:off x="477980" y="4872922"/>
            <a:ext cx="4023359" cy="1208141"/>
          </a:xfrm>
        </p:spPr>
        <p:txBody>
          <a:bodyPr>
            <a:normAutofit/>
          </a:bodyPr>
          <a:lstStyle/>
          <a:p>
            <a:pPr algn="l"/>
            <a:r>
              <a:rPr lang="nl-NL" sz="2000" dirty="0"/>
              <a:t>Bijlage bij eindontwerp Ontwikkeling Zuidpoort Terheijl </a:t>
            </a:r>
          </a:p>
          <a:p>
            <a:pPr algn="l"/>
            <a:r>
              <a:rPr lang="nl-NL" sz="2000"/>
              <a:t>April 2021</a:t>
            </a:r>
          </a:p>
        </p:txBody>
      </p:sp>
      <p:sp>
        <p:nvSpPr>
          <p:cNvPr id="41" name="Rectangle 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3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F1257E-1528-43A0-BF35-EADDBEB60C3C}"/>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Input tafel Verkeer</a:t>
            </a:r>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tekst 5">
            <a:extLst>
              <a:ext uri="{FF2B5EF4-FFF2-40B4-BE49-F238E27FC236}">
                <a16:creationId xmlns:a16="http://schemas.microsoft.com/office/drawing/2014/main" id="{4E4B50CD-E637-4BD6-AC67-284FCC17FB20}"/>
              </a:ext>
            </a:extLst>
          </p:cNvPr>
          <p:cNvSpPr>
            <a:spLocks noGrp="1"/>
          </p:cNvSpPr>
          <p:nvPr>
            <p:ph type="body" sz="half" idx="2"/>
          </p:nvPr>
        </p:nvSpPr>
        <p:spPr>
          <a:xfrm>
            <a:off x="645066" y="2031101"/>
            <a:ext cx="4282984" cy="3511943"/>
          </a:xfrm>
        </p:spPr>
        <p:txBody>
          <a:bodyPr vert="horz" lIns="91440" tIns="45720" rIns="91440" bIns="45720" rtlCol="0" anchor="ctr">
            <a:normAutofit fontScale="92500"/>
          </a:bodyPr>
          <a:lstStyle/>
          <a:p>
            <a:r>
              <a:rPr lang="nl-NL" sz="1800" b="1" dirty="0"/>
              <a:t>Wat hebben we met de input gedaan:</a:t>
            </a:r>
          </a:p>
          <a:p>
            <a:r>
              <a:rPr lang="en-US" sz="1800" dirty="0"/>
              <a:t>In het </a:t>
            </a:r>
            <a:r>
              <a:rPr lang="en-US" sz="1800" dirty="0" err="1"/>
              <a:t>ontwerp</a:t>
            </a:r>
            <a:r>
              <a:rPr lang="en-US" sz="1800" dirty="0"/>
              <a:t> zit </a:t>
            </a:r>
            <a:r>
              <a:rPr lang="en-US" sz="1800" dirty="0" err="1"/>
              <a:t>een</a:t>
            </a:r>
            <a:r>
              <a:rPr lang="en-US" sz="1800" dirty="0"/>
              <a:t> </a:t>
            </a:r>
            <a:r>
              <a:rPr lang="en-US" sz="1800" dirty="0" err="1"/>
              <a:t>vrijliggend</a:t>
            </a:r>
            <a:r>
              <a:rPr lang="en-US" sz="1800" dirty="0"/>
              <a:t> (</a:t>
            </a:r>
            <a:r>
              <a:rPr lang="en-US" sz="1800" dirty="0" err="1"/>
              <a:t>fiets</a:t>
            </a:r>
            <a:r>
              <a:rPr lang="en-US" sz="1800" dirty="0"/>
              <a:t>)pad </a:t>
            </a:r>
            <a:r>
              <a:rPr lang="en-US" sz="1800" dirty="0" err="1"/>
              <a:t>langs</a:t>
            </a:r>
            <a:r>
              <a:rPr lang="en-US" sz="1800" dirty="0"/>
              <a:t> de </a:t>
            </a:r>
            <a:r>
              <a:rPr lang="en-US" sz="1800" dirty="0" err="1"/>
              <a:t>Scheperij</a:t>
            </a:r>
            <a:r>
              <a:rPr lang="en-US" sz="1800" dirty="0"/>
              <a:t>. Ook in </a:t>
            </a:r>
            <a:r>
              <a:rPr lang="en-US" sz="1800" dirty="0" err="1"/>
              <a:t>combinatie</a:t>
            </a:r>
            <a:r>
              <a:rPr lang="en-US" sz="1800" dirty="0"/>
              <a:t> met het project </a:t>
            </a:r>
            <a:r>
              <a:rPr lang="en-US" sz="1800" dirty="0" err="1"/>
              <a:t>Verkeersveilig</a:t>
            </a:r>
            <a:r>
              <a:rPr lang="en-US" sz="1800" dirty="0"/>
              <a:t> </a:t>
            </a:r>
            <a:r>
              <a:rPr lang="en-US" sz="1800" dirty="0" err="1"/>
              <a:t>Terheijl</a:t>
            </a:r>
            <a:r>
              <a:rPr lang="en-US" sz="1800" dirty="0"/>
              <a:t> wat </a:t>
            </a:r>
            <a:r>
              <a:rPr lang="en-US" sz="1800" dirty="0" err="1"/>
              <a:t>onlangs</a:t>
            </a:r>
            <a:r>
              <a:rPr lang="en-US" sz="1800" dirty="0"/>
              <a:t> is </a:t>
            </a:r>
            <a:r>
              <a:rPr lang="en-US" sz="1800" dirty="0" err="1"/>
              <a:t>uitgevoerd</a:t>
            </a:r>
            <a:r>
              <a:rPr lang="en-US" sz="1800" dirty="0"/>
              <a:t> is de </a:t>
            </a:r>
            <a:r>
              <a:rPr lang="en-US" sz="1800" dirty="0" err="1"/>
              <a:t>verkeersveiligheid</a:t>
            </a:r>
            <a:r>
              <a:rPr lang="en-US" sz="1800" dirty="0"/>
              <a:t> op de </a:t>
            </a:r>
            <a:r>
              <a:rPr lang="en-US" sz="1800" dirty="0" err="1"/>
              <a:t>Terheijlsterweg</a:t>
            </a:r>
            <a:r>
              <a:rPr lang="en-US" sz="1800" dirty="0"/>
              <a:t>/</a:t>
            </a:r>
            <a:r>
              <a:rPr lang="en-US" sz="1800" dirty="0" err="1"/>
              <a:t>Scheperij</a:t>
            </a:r>
            <a:r>
              <a:rPr lang="en-US" sz="1800" dirty="0"/>
              <a:t> </a:t>
            </a:r>
            <a:r>
              <a:rPr lang="en-US" sz="1800" dirty="0" err="1"/>
              <a:t>aangepakt</a:t>
            </a:r>
            <a:r>
              <a:rPr lang="en-US" sz="1800" dirty="0"/>
              <a:t>. Extra </a:t>
            </a:r>
            <a:r>
              <a:rPr lang="en-US" sz="1800" dirty="0" err="1"/>
              <a:t>ontsluiting</a:t>
            </a:r>
            <a:r>
              <a:rPr lang="en-US" sz="1800" dirty="0"/>
              <a:t> is </a:t>
            </a:r>
            <a:r>
              <a:rPr lang="en-US" sz="1800" dirty="0" err="1"/>
              <a:t>niet</a:t>
            </a:r>
            <a:r>
              <a:rPr lang="en-US" sz="1800" dirty="0"/>
              <a:t> </a:t>
            </a:r>
            <a:r>
              <a:rPr lang="en-US" sz="1800" dirty="0" err="1"/>
              <a:t>wenselijk</a:t>
            </a:r>
            <a:r>
              <a:rPr lang="en-US" sz="1800" dirty="0"/>
              <a:t> en </a:t>
            </a:r>
            <a:r>
              <a:rPr lang="en-US" sz="1800" dirty="0" err="1"/>
              <a:t>daar</a:t>
            </a:r>
            <a:r>
              <a:rPr lang="en-US" sz="1800" dirty="0"/>
              <a:t> is </a:t>
            </a:r>
            <a:r>
              <a:rPr lang="en-US" sz="1800" dirty="0" err="1"/>
              <a:t>rekening</a:t>
            </a:r>
            <a:r>
              <a:rPr lang="en-US" sz="1800" dirty="0"/>
              <a:t> mee </a:t>
            </a:r>
            <a:r>
              <a:rPr lang="en-US" sz="1800" dirty="0" err="1"/>
              <a:t>gehouden</a:t>
            </a:r>
            <a:r>
              <a:rPr lang="en-US" sz="1800" dirty="0"/>
              <a:t>.</a:t>
            </a:r>
          </a:p>
          <a:p>
            <a:r>
              <a:rPr lang="en-US" sz="1800" dirty="0"/>
              <a:t>De </a:t>
            </a:r>
            <a:r>
              <a:rPr lang="en-US" sz="1800" dirty="0" err="1"/>
              <a:t>Dingspil-Slotlaan</a:t>
            </a:r>
            <a:r>
              <a:rPr lang="en-US" sz="1800" dirty="0"/>
              <a:t> is de </a:t>
            </a:r>
            <a:r>
              <a:rPr lang="en-US" sz="1800" dirty="0" err="1"/>
              <a:t>ontsluitingsweg</a:t>
            </a:r>
            <a:r>
              <a:rPr lang="en-US" sz="1800" dirty="0"/>
              <a:t> </a:t>
            </a:r>
            <a:r>
              <a:rPr lang="en-US" sz="1800" dirty="0" err="1"/>
              <a:t>voor</a:t>
            </a:r>
            <a:r>
              <a:rPr lang="en-US" sz="1800" dirty="0"/>
              <a:t> de </a:t>
            </a:r>
            <a:r>
              <a:rPr lang="en-US" sz="1800" dirty="0" err="1"/>
              <a:t>Vijfde</a:t>
            </a:r>
            <a:r>
              <a:rPr lang="en-US" sz="1800" dirty="0"/>
              <a:t> </a:t>
            </a:r>
            <a:r>
              <a:rPr lang="en-US" sz="1800" dirty="0" err="1"/>
              <a:t>Verloting</a:t>
            </a:r>
            <a:r>
              <a:rPr lang="en-US" sz="1800" dirty="0"/>
              <a:t>. In het vervolg is </a:t>
            </a:r>
            <a:r>
              <a:rPr lang="en-US" sz="1800" dirty="0" err="1"/>
              <a:t>gekeken</a:t>
            </a:r>
            <a:r>
              <a:rPr lang="en-US" sz="1800" dirty="0"/>
              <a:t> in </a:t>
            </a:r>
            <a:r>
              <a:rPr lang="en-US" sz="1800" dirty="0" err="1"/>
              <a:t>combinatie</a:t>
            </a:r>
            <a:r>
              <a:rPr lang="en-US" sz="1800" dirty="0"/>
              <a:t> met </a:t>
            </a:r>
            <a:r>
              <a:rPr lang="en-US" sz="1800" dirty="0" err="1"/>
              <a:t>ontwerp</a:t>
            </a:r>
            <a:r>
              <a:rPr lang="en-US" sz="1800" dirty="0"/>
              <a:t> wat </a:t>
            </a:r>
            <a:r>
              <a:rPr lang="en-US" sz="1800" dirty="0" err="1"/>
              <a:t>een</a:t>
            </a:r>
            <a:r>
              <a:rPr lang="en-US" sz="1800" dirty="0"/>
              <a:t> </a:t>
            </a:r>
            <a:r>
              <a:rPr lang="en-US" sz="1800" dirty="0" err="1"/>
              <a:t>logische</a:t>
            </a:r>
            <a:r>
              <a:rPr lang="en-US" sz="1800" dirty="0"/>
              <a:t> </a:t>
            </a:r>
            <a:r>
              <a:rPr lang="en-US" sz="1800" dirty="0" err="1"/>
              <a:t>ontsluiting</a:t>
            </a:r>
            <a:r>
              <a:rPr lang="en-US" sz="1800" dirty="0"/>
              <a:t> </a:t>
            </a:r>
            <a:r>
              <a:rPr lang="en-US" sz="1800" dirty="0" err="1"/>
              <a:t>zou</a:t>
            </a:r>
            <a:r>
              <a:rPr lang="en-US" sz="1800" dirty="0"/>
              <a:t> </a:t>
            </a:r>
            <a:r>
              <a:rPr lang="en-US" sz="1800" dirty="0" err="1"/>
              <a:t>zijn</a:t>
            </a:r>
            <a:r>
              <a:rPr lang="en-US" sz="1800" dirty="0"/>
              <a:t>. </a:t>
            </a:r>
            <a:r>
              <a:rPr lang="en-US" sz="1800" dirty="0" err="1"/>
              <a:t>Een</a:t>
            </a:r>
            <a:r>
              <a:rPr lang="en-US" sz="1800" dirty="0"/>
              <a:t> </a:t>
            </a:r>
            <a:r>
              <a:rPr lang="en-US" sz="1800" dirty="0" err="1"/>
              <a:t>ontsluiting</a:t>
            </a:r>
            <a:r>
              <a:rPr lang="en-US" sz="1800" dirty="0"/>
              <a:t> via de </a:t>
            </a:r>
            <a:r>
              <a:rPr lang="en-US" sz="1800" dirty="0" err="1"/>
              <a:t>Telgenbosch</a:t>
            </a:r>
            <a:r>
              <a:rPr lang="en-US" sz="1800" dirty="0"/>
              <a:t> is </a:t>
            </a:r>
            <a:r>
              <a:rPr lang="en-US" sz="1800" dirty="0" err="1"/>
              <a:t>inderdaad</a:t>
            </a:r>
            <a:r>
              <a:rPr lang="en-US" sz="1800" dirty="0"/>
              <a:t> </a:t>
            </a:r>
            <a:r>
              <a:rPr lang="en-US" sz="1800" dirty="0" err="1"/>
              <a:t>te</a:t>
            </a:r>
            <a:r>
              <a:rPr lang="en-US" sz="1800" dirty="0"/>
              <a:t> </a:t>
            </a:r>
            <a:r>
              <a:rPr lang="en-US" sz="1800" dirty="0" err="1"/>
              <a:t>smal</a:t>
            </a:r>
            <a:r>
              <a:rPr lang="en-US" sz="1800" dirty="0"/>
              <a:t>.</a:t>
            </a:r>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a:extLst>
              <a:ext uri="{FF2B5EF4-FFF2-40B4-BE49-F238E27FC236}">
                <a16:creationId xmlns:a16="http://schemas.microsoft.com/office/drawing/2014/main" id="{105BB22E-9406-4B1C-BF28-64254C29F0C5}"/>
              </a:ext>
            </a:extLst>
          </p:cNvPr>
          <p:cNvPicPr>
            <a:picLocks noGrp="1" noChangeAspect="1"/>
          </p:cNvPicPr>
          <p:nvPr>
            <p:ph idx="1"/>
          </p:nvPr>
        </p:nvPicPr>
        <p:blipFill rotWithShape="1">
          <a:blip r:embed="rId2"/>
          <a:srcRect r="7204"/>
          <a:stretch/>
        </p:blipFill>
        <p:spPr>
          <a:xfrm>
            <a:off x="5858446" y="1944913"/>
            <a:ext cx="5895191" cy="2320362"/>
          </a:xfrm>
          <a:prstGeom prst="rect">
            <a:avLst/>
          </a:prstGeom>
          <a:ln>
            <a:solidFill>
              <a:srgbClr val="FFC000"/>
            </a:solidFill>
          </a:ln>
        </p:spPr>
      </p:pic>
    </p:spTree>
    <p:extLst>
      <p:ext uri="{BB962C8B-B14F-4D97-AF65-F5344CB8AC3E}">
        <p14:creationId xmlns:p14="http://schemas.microsoft.com/office/powerpoint/2010/main" val="290465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F1257E-1528-43A0-BF35-EADDBEB60C3C}"/>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Input tafel Wonen </a:t>
            </a:r>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tekst 5">
            <a:extLst>
              <a:ext uri="{FF2B5EF4-FFF2-40B4-BE49-F238E27FC236}">
                <a16:creationId xmlns:a16="http://schemas.microsoft.com/office/drawing/2014/main" id="{4E4B50CD-E637-4BD6-AC67-284FCC17FB20}"/>
              </a:ext>
            </a:extLst>
          </p:cNvPr>
          <p:cNvSpPr>
            <a:spLocks noGrp="1"/>
          </p:cNvSpPr>
          <p:nvPr>
            <p:ph type="body" sz="half" idx="2"/>
          </p:nvPr>
        </p:nvSpPr>
        <p:spPr>
          <a:xfrm>
            <a:off x="642429" y="2248147"/>
            <a:ext cx="4282984" cy="3511943"/>
          </a:xfrm>
        </p:spPr>
        <p:txBody>
          <a:bodyPr vert="horz" lIns="91440" tIns="45720" rIns="91440" bIns="45720" rtlCol="0" anchor="ctr">
            <a:normAutofit/>
          </a:bodyPr>
          <a:lstStyle/>
          <a:p>
            <a:r>
              <a:rPr lang="en-US" sz="1800" b="1" dirty="0"/>
              <a:t>Wat </a:t>
            </a:r>
            <a:r>
              <a:rPr lang="en-US" sz="1800" b="1" dirty="0" err="1"/>
              <a:t>hebben</a:t>
            </a:r>
            <a:r>
              <a:rPr lang="en-US" sz="1800" b="1" dirty="0"/>
              <a:t> we met de input </a:t>
            </a:r>
            <a:r>
              <a:rPr lang="en-US" sz="1800" b="1" dirty="0" err="1"/>
              <a:t>gedaan</a:t>
            </a:r>
            <a:r>
              <a:rPr lang="en-US" sz="1800" b="1" dirty="0"/>
              <a:t>:</a:t>
            </a:r>
          </a:p>
          <a:p>
            <a:r>
              <a:rPr lang="en-US" sz="1800" dirty="0"/>
              <a:t>Het </a:t>
            </a:r>
            <a:r>
              <a:rPr lang="en-US" sz="1800" dirty="0" err="1"/>
              <a:t>worden</a:t>
            </a:r>
            <a:r>
              <a:rPr lang="en-US" sz="1800" dirty="0"/>
              <a:t> </a:t>
            </a:r>
            <a:r>
              <a:rPr lang="en-US" sz="1800" dirty="0" err="1"/>
              <a:t>inderdaad</a:t>
            </a:r>
            <a:r>
              <a:rPr lang="en-US" sz="1800" dirty="0"/>
              <a:t> </a:t>
            </a:r>
            <a:r>
              <a:rPr lang="en-US" sz="1800" dirty="0" err="1"/>
              <a:t>grote</a:t>
            </a:r>
            <a:r>
              <a:rPr lang="en-US" sz="1800" dirty="0"/>
              <a:t> </a:t>
            </a:r>
            <a:r>
              <a:rPr lang="en-US" sz="1800" dirty="0" err="1"/>
              <a:t>kavels</a:t>
            </a:r>
            <a:r>
              <a:rPr lang="en-US" sz="1800" dirty="0"/>
              <a:t> en </a:t>
            </a:r>
            <a:r>
              <a:rPr lang="en-US" sz="1800" dirty="0" err="1"/>
              <a:t>woningen</a:t>
            </a:r>
            <a:r>
              <a:rPr lang="en-US" sz="1800" dirty="0"/>
              <a:t> in het </a:t>
            </a:r>
            <a:r>
              <a:rPr lang="en-US" sz="1800" dirty="0" err="1"/>
              <a:t>duurdere</a:t>
            </a:r>
            <a:r>
              <a:rPr lang="en-US" sz="1800" dirty="0"/>
              <a:t> segment. </a:t>
            </a:r>
            <a:r>
              <a:rPr lang="en-US" sz="1800" dirty="0" err="1"/>
              <a:t>Vanuit</a:t>
            </a:r>
            <a:r>
              <a:rPr lang="en-US" sz="1800" dirty="0"/>
              <a:t> </a:t>
            </a:r>
            <a:r>
              <a:rPr lang="en-US" sz="1800" dirty="0" err="1"/>
              <a:t>bestaande</a:t>
            </a:r>
            <a:r>
              <a:rPr lang="en-US" sz="1800" dirty="0"/>
              <a:t> bouw </a:t>
            </a:r>
            <a:r>
              <a:rPr lang="en-US" sz="1800" dirty="0" err="1"/>
              <a:t>richting</a:t>
            </a:r>
            <a:r>
              <a:rPr lang="en-US" sz="1800" dirty="0"/>
              <a:t> </a:t>
            </a:r>
            <a:r>
              <a:rPr lang="en-US" sz="1800" dirty="0" err="1"/>
              <a:t>landschap</a:t>
            </a:r>
            <a:r>
              <a:rPr lang="en-US" sz="1800" dirty="0"/>
              <a:t> </a:t>
            </a:r>
            <a:r>
              <a:rPr lang="en-US" sz="1800" dirty="0" err="1"/>
              <a:t>worden</a:t>
            </a:r>
            <a:r>
              <a:rPr lang="en-US" sz="1800" dirty="0"/>
              <a:t> de </a:t>
            </a:r>
            <a:r>
              <a:rPr lang="en-US" sz="1800" dirty="0" err="1"/>
              <a:t>kavels</a:t>
            </a:r>
            <a:r>
              <a:rPr lang="en-US" sz="1800" dirty="0"/>
              <a:t> steeds </a:t>
            </a:r>
            <a:r>
              <a:rPr lang="en-US" sz="1800" dirty="0" err="1"/>
              <a:t>groter</a:t>
            </a:r>
            <a:r>
              <a:rPr lang="en-US" sz="1800" dirty="0"/>
              <a:t>. </a:t>
            </a:r>
            <a:r>
              <a:rPr lang="en-US" sz="1800" dirty="0" err="1"/>
              <a:t>Waarbij</a:t>
            </a:r>
            <a:r>
              <a:rPr lang="en-US" sz="1800" dirty="0"/>
              <a:t> </a:t>
            </a:r>
            <a:r>
              <a:rPr lang="en-US" sz="1800" dirty="0" err="1"/>
              <a:t>een</a:t>
            </a:r>
            <a:r>
              <a:rPr lang="en-US" sz="1800" dirty="0"/>
              <a:t> </a:t>
            </a:r>
            <a:r>
              <a:rPr lang="en-US" sz="1800" dirty="0" err="1"/>
              <a:t>aantal</a:t>
            </a:r>
            <a:r>
              <a:rPr lang="en-US" sz="1800" dirty="0"/>
              <a:t> </a:t>
            </a:r>
            <a:r>
              <a:rPr lang="en-US" sz="1800" dirty="0" err="1"/>
              <a:t>woningen</a:t>
            </a:r>
            <a:r>
              <a:rPr lang="en-US" sz="1800" dirty="0"/>
              <a:t> in </a:t>
            </a:r>
            <a:r>
              <a:rPr lang="en-US" sz="1800" dirty="0" err="1"/>
              <a:t>een</a:t>
            </a:r>
            <a:r>
              <a:rPr lang="en-US" sz="1800" dirty="0"/>
              <a:t> </a:t>
            </a:r>
            <a:r>
              <a:rPr lang="en-US" sz="1800" dirty="0" err="1"/>
              <a:t>bos</a:t>
            </a:r>
            <a:r>
              <a:rPr lang="en-US" sz="1800" dirty="0"/>
              <a:t> </a:t>
            </a:r>
            <a:r>
              <a:rPr lang="en-US" sz="1800" dirty="0" err="1"/>
              <a:t>komen</a:t>
            </a:r>
            <a:r>
              <a:rPr lang="en-US" sz="1800" dirty="0"/>
              <a:t> </a:t>
            </a:r>
            <a:r>
              <a:rPr lang="en-US" sz="1800" dirty="0" err="1"/>
              <a:t>te</a:t>
            </a:r>
            <a:r>
              <a:rPr lang="en-US" sz="1800" dirty="0"/>
              <a:t> </a:t>
            </a:r>
            <a:r>
              <a:rPr lang="en-US" sz="1800" dirty="0" err="1"/>
              <a:t>staan</a:t>
            </a:r>
            <a:r>
              <a:rPr lang="en-US" sz="1800" dirty="0"/>
              <a:t>.</a:t>
            </a:r>
          </a:p>
          <a:p>
            <a:r>
              <a:rPr lang="en-US" sz="1800" dirty="0"/>
              <a:t>De </a:t>
            </a:r>
            <a:r>
              <a:rPr lang="en-US" sz="1800" dirty="0" err="1"/>
              <a:t>Scheperij</a:t>
            </a:r>
            <a:r>
              <a:rPr lang="en-US" sz="1800" dirty="0"/>
              <a:t> </a:t>
            </a:r>
            <a:r>
              <a:rPr lang="en-US" sz="1800" dirty="0" err="1"/>
              <a:t>krijgt</a:t>
            </a:r>
            <a:r>
              <a:rPr lang="en-US" sz="1800" dirty="0"/>
              <a:t> </a:t>
            </a:r>
            <a:r>
              <a:rPr lang="en-US" sz="1800" dirty="0" err="1"/>
              <a:t>inderdaad</a:t>
            </a:r>
            <a:r>
              <a:rPr lang="en-US" sz="1800" dirty="0"/>
              <a:t> </a:t>
            </a:r>
            <a:r>
              <a:rPr lang="en-US" sz="1800" dirty="0" err="1"/>
              <a:t>herbestemming</a:t>
            </a:r>
            <a:r>
              <a:rPr lang="en-US" sz="1800" dirty="0"/>
              <a:t> met </a:t>
            </a:r>
            <a:r>
              <a:rPr lang="en-US" sz="1800" dirty="0" err="1"/>
              <a:t>een</a:t>
            </a:r>
            <a:r>
              <a:rPr lang="en-US" sz="1800" dirty="0"/>
              <a:t> </a:t>
            </a:r>
            <a:r>
              <a:rPr lang="en-US" sz="1800" dirty="0" err="1"/>
              <a:t>educatieve</a:t>
            </a:r>
            <a:r>
              <a:rPr lang="en-US" sz="1800" dirty="0"/>
              <a:t> </a:t>
            </a:r>
            <a:r>
              <a:rPr lang="en-US" sz="1800" dirty="0" err="1"/>
              <a:t>functie</a:t>
            </a:r>
            <a:r>
              <a:rPr lang="en-US" sz="1800" dirty="0"/>
              <a:t> </a:t>
            </a:r>
            <a:r>
              <a:rPr lang="en-US" sz="1800" dirty="0" err="1"/>
              <a:t>als</a:t>
            </a:r>
            <a:r>
              <a:rPr lang="en-US" sz="1800" dirty="0"/>
              <a:t> </a:t>
            </a:r>
            <a:r>
              <a:rPr lang="en-US" sz="1800" dirty="0" err="1"/>
              <a:t>onderdeel</a:t>
            </a:r>
            <a:r>
              <a:rPr lang="en-US" sz="1800" dirty="0"/>
              <a:t> van het </a:t>
            </a:r>
            <a:r>
              <a:rPr lang="en-US" sz="1800" dirty="0" err="1"/>
              <a:t>landgoed</a:t>
            </a:r>
            <a:r>
              <a:rPr lang="en-US" sz="1800" dirty="0"/>
              <a:t>. </a:t>
            </a:r>
            <a:r>
              <a:rPr lang="en-US" sz="1800" dirty="0" err="1"/>
              <a:t>Geen</a:t>
            </a:r>
            <a:r>
              <a:rPr lang="en-US" sz="1800" dirty="0"/>
              <a:t> </a:t>
            </a:r>
            <a:r>
              <a:rPr lang="en-US" sz="1800" dirty="0" err="1"/>
              <a:t>woonbestemming</a:t>
            </a:r>
            <a:r>
              <a:rPr lang="en-US" sz="1800" dirty="0"/>
              <a:t>.</a:t>
            </a:r>
          </a:p>
          <a:p>
            <a:r>
              <a:rPr lang="en-US" sz="1800" dirty="0"/>
              <a:t>Het maximum van 35 </a:t>
            </a:r>
            <a:r>
              <a:rPr lang="en-US" sz="1800" dirty="0" err="1"/>
              <a:t>woningen</a:t>
            </a:r>
            <a:r>
              <a:rPr lang="en-US" sz="1800" dirty="0"/>
              <a:t> is </a:t>
            </a:r>
            <a:r>
              <a:rPr lang="en-US" sz="1800" dirty="0" err="1"/>
              <a:t>nodig</a:t>
            </a:r>
            <a:r>
              <a:rPr lang="en-US" sz="1800" dirty="0"/>
              <a:t> om de </a:t>
            </a:r>
            <a:r>
              <a:rPr lang="en-US" sz="1800" dirty="0" err="1"/>
              <a:t>kosten</a:t>
            </a:r>
            <a:r>
              <a:rPr lang="en-US" sz="1800" dirty="0"/>
              <a:t>/</a:t>
            </a:r>
            <a:r>
              <a:rPr lang="en-US" sz="1800" dirty="0" err="1"/>
              <a:t>baten</a:t>
            </a:r>
            <a:r>
              <a:rPr lang="en-US" sz="1800" dirty="0"/>
              <a:t> in </a:t>
            </a:r>
            <a:r>
              <a:rPr lang="en-US" sz="1800" dirty="0" err="1"/>
              <a:t>evenwicht</a:t>
            </a:r>
            <a:r>
              <a:rPr lang="en-US" sz="1800" dirty="0"/>
              <a:t> </a:t>
            </a:r>
            <a:r>
              <a:rPr lang="en-US" sz="1800" dirty="0" err="1"/>
              <a:t>te</a:t>
            </a:r>
            <a:r>
              <a:rPr lang="en-US" sz="1800" dirty="0"/>
              <a:t> </a:t>
            </a:r>
            <a:r>
              <a:rPr lang="en-US" sz="1800" dirty="0" err="1"/>
              <a:t>houden</a:t>
            </a:r>
            <a:r>
              <a:rPr lang="en-US" sz="1800" dirty="0"/>
              <a:t>.</a:t>
            </a:r>
          </a:p>
          <a:p>
            <a:pPr indent="-228600">
              <a:buFont typeface="Arial" panose="020B0604020202020204" pitchFamily="34" charset="0"/>
              <a:buChar char="•"/>
            </a:pPr>
            <a:endParaRPr lang="en-US" sz="1800" dirty="0"/>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a:extLst>
              <a:ext uri="{FF2B5EF4-FFF2-40B4-BE49-F238E27FC236}">
                <a16:creationId xmlns:a16="http://schemas.microsoft.com/office/drawing/2014/main" id="{154B830B-1E6C-4F46-BAE5-F36617F3A76A}"/>
              </a:ext>
            </a:extLst>
          </p:cNvPr>
          <p:cNvPicPr>
            <a:picLocks noGrp="1" noChangeAspect="1"/>
          </p:cNvPicPr>
          <p:nvPr>
            <p:ph idx="1"/>
          </p:nvPr>
        </p:nvPicPr>
        <p:blipFill>
          <a:blip r:embed="rId2"/>
          <a:stretch>
            <a:fillRect/>
          </a:stretch>
        </p:blipFill>
        <p:spPr>
          <a:xfrm>
            <a:off x="5975270" y="1126162"/>
            <a:ext cx="5628018" cy="4262702"/>
          </a:xfrm>
          <a:prstGeom prst="rect">
            <a:avLst/>
          </a:prstGeom>
          <a:solidFill>
            <a:srgbClr val="FFC000"/>
          </a:solidFill>
          <a:ln>
            <a:solidFill>
              <a:srgbClr val="FFC000"/>
            </a:solidFill>
          </a:ln>
        </p:spPr>
      </p:pic>
    </p:spTree>
    <p:extLst>
      <p:ext uri="{BB962C8B-B14F-4D97-AF65-F5344CB8AC3E}">
        <p14:creationId xmlns:p14="http://schemas.microsoft.com/office/powerpoint/2010/main" val="61964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5" name="Rectangle 7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65500-EBEE-45F5-8E7E-EECFAC81BC17}"/>
              </a:ext>
            </a:extLst>
          </p:cNvPr>
          <p:cNvSpPr>
            <a:spLocks noGrp="1"/>
          </p:cNvSpPr>
          <p:nvPr>
            <p:ph type="title"/>
          </p:nvPr>
        </p:nvSpPr>
        <p:spPr>
          <a:xfrm>
            <a:off x="1057025" y="922644"/>
            <a:ext cx="5040285" cy="1169585"/>
          </a:xfrm>
        </p:spPr>
        <p:txBody>
          <a:bodyPr vert="horz" lIns="91440" tIns="45720" rIns="91440" bIns="45720" rtlCol="0" anchor="b">
            <a:normAutofit/>
          </a:bodyPr>
          <a:lstStyle/>
          <a:p>
            <a:r>
              <a:rPr lang="en-US" sz="4000"/>
              <a:t>Zuidpoort 2019</a:t>
            </a:r>
          </a:p>
        </p:txBody>
      </p:sp>
      <p:sp>
        <p:nvSpPr>
          <p:cNvPr id="80" name="Rectangle 7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400ECEE9-7B08-4B2D-932D-F414ED953ACC}"/>
              </a:ext>
            </a:extLst>
          </p:cNvPr>
          <p:cNvSpPr>
            <a:spLocks noGrp="1"/>
          </p:cNvSpPr>
          <p:nvPr>
            <p:ph type="body" sz="half" idx="2"/>
          </p:nvPr>
        </p:nvSpPr>
        <p:spPr>
          <a:xfrm>
            <a:off x="1055715" y="2508105"/>
            <a:ext cx="5040285" cy="3632493"/>
          </a:xfrm>
        </p:spPr>
        <p:txBody>
          <a:bodyPr vert="horz" lIns="91440" tIns="45720" rIns="91440" bIns="45720" rtlCol="0" anchor="ctr">
            <a:normAutofit/>
          </a:bodyPr>
          <a:lstStyle/>
          <a:p>
            <a:r>
              <a:rPr lang="en-US" sz="1400" dirty="0"/>
              <a:t>De </a:t>
            </a:r>
            <a:r>
              <a:rPr lang="en-US" sz="1400" dirty="0" err="1"/>
              <a:t>informatieavond</a:t>
            </a:r>
            <a:r>
              <a:rPr lang="en-US" sz="1400" dirty="0"/>
              <a:t> van </a:t>
            </a:r>
            <a:r>
              <a:rPr lang="en-US" sz="1400" b="1" dirty="0"/>
              <a:t>25 </a:t>
            </a:r>
            <a:r>
              <a:rPr lang="en-US" sz="1400" b="1" dirty="0" err="1"/>
              <a:t>november</a:t>
            </a:r>
            <a:r>
              <a:rPr lang="en-US" sz="1400" b="1" dirty="0"/>
              <a:t> 2019 </a:t>
            </a:r>
            <a:r>
              <a:rPr lang="en-US" sz="1400" b="0" i="0" u="none" strike="noStrike" baseline="0" dirty="0" err="1"/>
              <a:t>stond</a:t>
            </a:r>
            <a:r>
              <a:rPr lang="en-US" sz="1400" b="0" i="0" u="none" strike="noStrike" baseline="0" dirty="0"/>
              <a:t> in het </a:t>
            </a:r>
            <a:r>
              <a:rPr lang="en-US" sz="1400" b="0" i="0" u="none" strike="noStrike" baseline="0" dirty="0" err="1"/>
              <a:t>teken</a:t>
            </a:r>
            <a:r>
              <a:rPr lang="en-US" sz="1400" b="0" i="0" u="none" strike="noStrike" baseline="0" dirty="0"/>
              <a:t> van het </a:t>
            </a:r>
            <a:r>
              <a:rPr lang="en-US" sz="1400" b="0" i="0" u="none" strike="noStrike" baseline="0" dirty="0" err="1"/>
              <a:t>delen</a:t>
            </a:r>
            <a:r>
              <a:rPr lang="en-US" sz="1400" b="0" i="0" u="none" strike="noStrike" baseline="0" dirty="0"/>
              <a:t> van </a:t>
            </a:r>
            <a:r>
              <a:rPr lang="en-US" sz="1400" b="0" i="0" u="none" strike="noStrike" baseline="0" dirty="0" err="1"/>
              <a:t>informatie</a:t>
            </a:r>
            <a:r>
              <a:rPr lang="en-US" sz="1400" b="0" i="0" u="none" strike="noStrike" baseline="0" dirty="0"/>
              <a:t> die 3 </a:t>
            </a:r>
            <a:r>
              <a:rPr lang="en-US" sz="1400" b="0" i="0" u="none" strike="noStrike" baseline="0" dirty="0" err="1"/>
              <a:t>oktober</a:t>
            </a:r>
            <a:r>
              <a:rPr lang="en-US" sz="1400" b="0" i="0" u="none" strike="noStrike" baseline="0" dirty="0"/>
              <a:t> per </a:t>
            </a:r>
            <a:r>
              <a:rPr lang="en-US" sz="1400" b="0" i="0" u="none" strike="noStrike" baseline="0" dirty="0" err="1"/>
              <a:t>tafel</a:t>
            </a:r>
            <a:r>
              <a:rPr lang="en-US" sz="1400" b="0" i="0" u="none" strike="noStrike" baseline="0" dirty="0"/>
              <a:t> </a:t>
            </a:r>
            <a:r>
              <a:rPr lang="en-US" sz="1400" b="0" i="0" u="none" strike="noStrike" baseline="0" dirty="0" err="1"/>
              <a:t>werd</a:t>
            </a:r>
            <a:r>
              <a:rPr lang="en-US" sz="1400" b="0" i="0" u="none" strike="noStrike" baseline="0" dirty="0"/>
              <a:t> </a:t>
            </a:r>
            <a:r>
              <a:rPr lang="en-US" sz="1400" b="0" i="0" u="none" strike="noStrike" baseline="0" dirty="0" err="1"/>
              <a:t>opgehaald</a:t>
            </a:r>
            <a:r>
              <a:rPr lang="en-US" sz="1400" b="0" i="0" u="none" strike="noStrike" baseline="0" dirty="0"/>
              <a:t>. Alle </a:t>
            </a:r>
            <a:r>
              <a:rPr lang="en-US" sz="1400" b="0" i="0" u="none" strike="noStrike" baseline="0" dirty="0" err="1"/>
              <a:t>opgehaalde</a:t>
            </a:r>
            <a:r>
              <a:rPr lang="en-US" sz="1400" b="0" i="0" u="none" strike="noStrike" baseline="0" dirty="0"/>
              <a:t> </a:t>
            </a:r>
            <a:r>
              <a:rPr lang="en-US" sz="1400" b="0" i="0" u="none" strike="noStrike" baseline="0" dirty="0" err="1"/>
              <a:t>informatie</a:t>
            </a:r>
            <a:r>
              <a:rPr lang="en-US" sz="1400" b="0" i="0" u="none" strike="noStrike" baseline="0" dirty="0"/>
              <a:t> van 3 </a:t>
            </a:r>
            <a:r>
              <a:rPr lang="en-US" sz="1400" b="0" i="0" u="none" strike="noStrike" baseline="0" dirty="0" err="1"/>
              <a:t>oktober</a:t>
            </a:r>
            <a:r>
              <a:rPr lang="en-US" sz="1400" b="0" i="0" u="none" strike="noStrike" baseline="0" dirty="0"/>
              <a:t> </a:t>
            </a:r>
            <a:r>
              <a:rPr lang="en-US" sz="1400" b="0" i="0" u="none" strike="noStrike" baseline="0" dirty="0" err="1"/>
              <a:t>werd</a:t>
            </a:r>
            <a:r>
              <a:rPr lang="en-US" sz="1400" b="0" i="0" u="none" strike="noStrike" baseline="0" dirty="0"/>
              <a:t> </a:t>
            </a:r>
            <a:r>
              <a:rPr lang="en-US" sz="1400" b="0" i="0" u="none" strike="noStrike" baseline="0" dirty="0" err="1"/>
              <a:t>getoond</a:t>
            </a:r>
            <a:r>
              <a:rPr lang="en-US" sz="1400" b="0" i="0" u="none" strike="noStrike" baseline="0" dirty="0"/>
              <a:t>, </a:t>
            </a:r>
            <a:r>
              <a:rPr lang="en-US" sz="1400" b="0" i="0" u="none" strike="noStrike" baseline="0" dirty="0" err="1"/>
              <a:t>zodat</a:t>
            </a:r>
            <a:r>
              <a:rPr lang="en-US" sz="1400" b="0" i="0" u="none" strike="noStrike" baseline="0" dirty="0"/>
              <a:t> </a:t>
            </a:r>
            <a:r>
              <a:rPr lang="en-US" sz="1400" b="0" i="0" u="none" strike="noStrike" baseline="0" dirty="0" err="1"/>
              <a:t>iedereen</a:t>
            </a:r>
            <a:r>
              <a:rPr lang="en-US" sz="1400" b="0" i="0" u="none" strike="noStrike" baseline="0" dirty="0"/>
              <a:t> </a:t>
            </a:r>
            <a:r>
              <a:rPr lang="en-US" sz="1400" b="0" i="0" u="none" strike="noStrike" baseline="0" dirty="0" err="1"/>
              <a:t>gemiste</a:t>
            </a:r>
            <a:r>
              <a:rPr lang="en-US" sz="1400" b="0" i="0" u="none" strike="noStrike" baseline="0" dirty="0"/>
              <a:t> </a:t>
            </a:r>
            <a:r>
              <a:rPr lang="en-US" sz="1400" b="0" i="0" u="none" strike="noStrike" baseline="0" dirty="0" err="1"/>
              <a:t>informatie</a:t>
            </a:r>
            <a:r>
              <a:rPr lang="en-US" sz="1400" b="0" i="0" u="none" strike="noStrike" baseline="0" dirty="0"/>
              <a:t> van 3 </a:t>
            </a:r>
            <a:r>
              <a:rPr lang="en-US" sz="1400" b="0" i="0" u="none" strike="noStrike" baseline="0" dirty="0" err="1"/>
              <a:t>oktober</a:t>
            </a:r>
            <a:r>
              <a:rPr lang="en-US" sz="1400" b="0" i="0" u="none" strike="noStrike" baseline="0" dirty="0"/>
              <a:t> </a:t>
            </a:r>
            <a:r>
              <a:rPr lang="en-US" sz="1400" b="0" i="0" u="none" strike="noStrike" baseline="0" dirty="0" err="1"/>
              <a:t>inzichtelijk</a:t>
            </a:r>
            <a:r>
              <a:rPr lang="en-US" sz="1400" b="0" i="0" u="none" strike="noStrike" baseline="0" dirty="0"/>
              <a:t> </a:t>
            </a:r>
            <a:r>
              <a:rPr lang="en-US" sz="1400" b="0" i="0" u="none" strike="noStrike" baseline="0" dirty="0" err="1"/>
              <a:t>kreeg</a:t>
            </a:r>
            <a:r>
              <a:rPr lang="en-US" sz="1400" b="0" i="0" u="none" strike="noStrike" baseline="0" dirty="0"/>
              <a:t>. </a:t>
            </a:r>
          </a:p>
          <a:p>
            <a:r>
              <a:rPr lang="en-US" sz="1400" b="0" i="0" u="none" strike="noStrike" baseline="0" dirty="0" err="1"/>
              <a:t>Voor</a:t>
            </a:r>
            <a:r>
              <a:rPr lang="en-US" sz="1400" b="0" i="0" u="none" strike="noStrike" baseline="0" dirty="0"/>
              <a:t> de </a:t>
            </a:r>
            <a:r>
              <a:rPr lang="en-US" sz="1400" b="0" i="0" u="none" strike="noStrike" baseline="0" dirty="0" err="1"/>
              <a:t>pauze</a:t>
            </a:r>
            <a:r>
              <a:rPr lang="en-US" sz="1400" b="0" i="0" u="none" strike="noStrike" baseline="0" dirty="0"/>
              <a:t> </a:t>
            </a:r>
            <a:r>
              <a:rPr lang="en-US" sz="1400" b="0" i="0" u="none" strike="noStrike" baseline="0" dirty="0" err="1"/>
              <a:t>werd</a:t>
            </a:r>
            <a:r>
              <a:rPr lang="en-US" sz="1400" b="0" i="0" u="none" strike="noStrike" baseline="0" dirty="0"/>
              <a:t> </a:t>
            </a:r>
            <a:r>
              <a:rPr lang="en-US" sz="1400" b="0" i="0" u="none" strike="noStrike" baseline="0" dirty="0" err="1"/>
              <a:t>een</a:t>
            </a:r>
            <a:r>
              <a:rPr lang="en-US" sz="1400" b="0" i="0" u="none" strike="noStrike" baseline="0" dirty="0"/>
              <a:t> </a:t>
            </a:r>
            <a:r>
              <a:rPr lang="en-US" sz="1400" b="0" i="0" u="none" strike="noStrike" baseline="0" dirty="0" err="1"/>
              <a:t>nadere</a:t>
            </a:r>
            <a:r>
              <a:rPr lang="en-US" sz="1400" b="0" i="0" u="none" strike="noStrike" baseline="0" dirty="0"/>
              <a:t> </a:t>
            </a:r>
            <a:r>
              <a:rPr lang="en-US" sz="1400" b="0" i="0" u="none" strike="noStrike" baseline="0" dirty="0" err="1"/>
              <a:t>toelichting</a:t>
            </a:r>
            <a:r>
              <a:rPr lang="en-US" sz="1400" b="0" i="0" u="none" strike="noStrike" baseline="0" dirty="0"/>
              <a:t> en </a:t>
            </a:r>
            <a:r>
              <a:rPr lang="en-US" sz="1400" b="0" i="0" u="none" strike="noStrike" baseline="0" dirty="0" err="1"/>
              <a:t>uitdieping</a:t>
            </a:r>
            <a:r>
              <a:rPr lang="en-US" sz="1400" b="0" i="0" u="none" strike="noStrike" baseline="0" dirty="0"/>
              <a:t> op de </a:t>
            </a:r>
            <a:r>
              <a:rPr lang="en-US" sz="1400" b="0" i="0" u="none" strike="noStrike" baseline="0" dirty="0" err="1"/>
              <a:t>onderzoeken</a:t>
            </a:r>
            <a:r>
              <a:rPr lang="en-US" sz="1400" b="0" i="0" u="none" strike="noStrike" baseline="0" dirty="0"/>
              <a:t> </a:t>
            </a:r>
            <a:r>
              <a:rPr lang="en-US" sz="1400" b="0" i="0" u="none" strike="noStrike" baseline="0" dirty="0" err="1"/>
              <a:t>gepresenteerd</a:t>
            </a:r>
            <a:r>
              <a:rPr lang="en-US" sz="1400" b="0" i="0" u="none" strike="noStrike" baseline="0" dirty="0"/>
              <a:t> door </a:t>
            </a:r>
            <a:r>
              <a:rPr lang="en-US" sz="1400" b="0" i="0" u="none" strike="noStrike" baseline="0" dirty="0" err="1"/>
              <a:t>Companen</a:t>
            </a:r>
            <a:r>
              <a:rPr lang="en-US" sz="1400" b="0" i="0" u="none" strike="noStrike" baseline="0" dirty="0"/>
              <a:t> en Antea. Na de </a:t>
            </a:r>
            <a:r>
              <a:rPr lang="en-US" sz="1400" b="0" i="0" u="none" strike="noStrike" baseline="0" dirty="0" err="1"/>
              <a:t>pauze</a:t>
            </a:r>
            <a:r>
              <a:rPr lang="en-US" sz="1400" b="0" i="0" u="none" strike="noStrike" baseline="0" dirty="0"/>
              <a:t> </a:t>
            </a:r>
            <a:r>
              <a:rPr lang="en-US" sz="1400" b="0" i="0" u="none" strike="noStrike" baseline="0" dirty="0" err="1"/>
              <a:t>werd</a:t>
            </a:r>
            <a:r>
              <a:rPr lang="en-US" sz="1400" b="0" i="0" u="none" strike="noStrike" baseline="0" dirty="0"/>
              <a:t> </a:t>
            </a:r>
            <a:r>
              <a:rPr lang="en-US" sz="1400" b="0" i="0" u="none" strike="noStrike" baseline="0" dirty="0" err="1"/>
              <a:t>wederom</a:t>
            </a:r>
            <a:r>
              <a:rPr lang="en-US" sz="1400" b="0" i="0" u="none" strike="noStrike" baseline="0" dirty="0"/>
              <a:t> de </a:t>
            </a:r>
            <a:r>
              <a:rPr lang="en-US" sz="1400" b="0" i="0" u="none" strike="noStrike" baseline="0" dirty="0" err="1"/>
              <a:t>mogelijkheid</a:t>
            </a:r>
            <a:r>
              <a:rPr lang="en-US" sz="1400" b="0" i="0" u="none" strike="noStrike" baseline="0" dirty="0"/>
              <a:t> </a:t>
            </a:r>
            <a:r>
              <a:rPr lang="en-US" sz="1400" b="0" i="0" u="none" strike="noStrike" baseline="0" dirty="0" err="1"/>
              <a:t>geboden</a:t>
            </a:r>
            <a:r>
              <a:rPr lang="en-US" sz="1400" b="0" i="0" u="none" strike="noStrike" baseline="0" dirty="0"/>
              <a:t> </a:t>
            </a:r>
            <a:r>
              <a:rPr lang="en-US" sz="1400" b="0" i="0" u="none" strike="noStrike" baseline="0" dirty="0" err="1"/>
              <a:t>informatie</a:t>
            </a:r>
            <a:r>
              <a:rPr lang="en-US" sz="1400" b="0" i="0" u="none" strike="noStrike" baseline="0" dirty="0"/>
              <a:t> en </a:t>
            </a:r>
            <a:r>
              <a:rPr lang="en-US" sz="1400" b="0" i="0" u="none" strike="noStrike" baseline="0" dirty="0" err="1"/>
              <a:t>wensen</a:t>
            </a:r>
            <a:r>
              <a:rPr lang="en-US" sz="1400" b="0" i="0" u="none" strike="noStrike" baseline="0" dirty="0"/>
              <a:t> mee </a:t>
            </a:r>
            <a:r>
              <a:rPr lang="en-US" sz="1400" b="0" i="0" u="none" strike="noStrike" baseline="0" dirty="0" err="1"/>
              <a:t>te</a:t>
            </a:r>
            <a:r>
              <a:rPr lang="en-US" sz="1400" b="0" i="0" u="none" strike="noStrike" baseline="0" dirty="0"/>
              <a:t> </a:t>
            </a:r>
            <a:r>
              <a:rPr lang="en-US" sz="1400" b="0" i="0" u="none" strike="noStrike" baseline="0" dirty="0" err="1"/>
              <a:t>geven</a:t>
            </a:r>
            <a:r>
              <a:rPr lang="en-US" sz="1400" b="0" i="0" u="none" strike="noStrike" baseline="0" dirty="0"/>
              <a:t>. En er was </a:t>
            </a:r>
            <a:r>
              <a:rPr lang="en-US" sz="1400" b="0" i="0" u="none" strike="noStrike" baseline="0" dirty="0" err="1"/>
              <a:t>ook</a:t>
            </a:r>
            <a:r>
              <a:rPr lang="en-US" sz="1400" b="0" i="0" u="none" strike="noStrike" baseline="0" dirty="0"/>
              <a:t> de </a:t>
            </a:r>
            <a:r>
              <a:rPr lang="en-US" sz="1400" b="0" i="0" u="none" strike="noStrike" baseline="0" dirty="0" err="1"/>
              <a:t>gelegenheid</a:t>
            </a:r>
            <a:r>
              <a:rPr lang="en-US" sz="1400" b="0" i="0" u="none" strike="noStrike" baseline="0" dirty="0"/>
              <a:t> </a:t>
            </a:r>
            <a:r>
              <a:rPr lang="en-US" sz="1400" b="0" i="0" u="none" strike="noStrike" baseline="0" dirty="0" err="1"/>
              <a:t>kritisch</a:t>
            </a:r>
            <a:r>
              <a:rPr lang="en-US" sz="1400" b="0" i="0" u="none" strike="noStrike" baseline="0" dirty="0"/>
              <a:t> </a:t>
            </a:r>
            <a:r>
              <a:rPr lang="en-US" sz="1400" b="0" i="0" u="none" strike="noStrike" baseline="0" dirty="0" err="1"/>
              <a:t>te</a:t>
            </a:r>
            <a:r>
              <a:rPr lang="en-US" sz="1400" b="0" i="0" u="none" strike="noStrike" baseline="0" dirty="0"/>
              <a:t> </a:t>
            </a:r>
            <a:r>
              <a:rPr lang="en-US" sz="1400" b="0" i="0" u="none" strike="noStrike" baseline="0" dirty="0" err="1"/>
              <a:t>reageren</a:t>
            </a:r>
            <a:r>
              <a:rPr lang="en-US" sz="1400" b="0" i="0" u="none" strike="noStrike" baseline="0" dirty="0"/>
              <a:t> op de </a:t>
            </a:r>
            <a:r>
              <a:rPr lang="en-US" sz="1400" b="0" i="0" u="none" strike="noStrike" baseline="0" dirty="0" err="1"/>
              <a:t>samenvatting</a:t>
            </a:r>
            <a:r>
              <a:rPr lang="en-US" sz="1400" b="0" i="0" u="none" strike="noStrike" baseline="0" dirty="0"/>
              <a:t> en </a:t>
            </a:r>
            <a:r>
              <a:rPr lang="en-US" sz="1400" b="0" i="0" u="none" strike="noStrike" baseline="0" dirty="0" err="1"/>
              <a:t>opgehaalde</a:t>
            </a:r>
            <a:r>
              <a:rPr lang="en-US" sz="1400" b="0" i="0" u="none" strike="noStrike" baseline="0" dirty="0"/>
              <a:t> </a:t>
            </a:r>
            <a:r>
              <a:rPr lang="en-US" sz="1400" b="0" i="0" u="none" strike="noStrike" baseline="0" dirty="0" err="1"/>
              <a:t>informatie</a:t>
            </a:r>
            <a:r>
              <a:rPr lang="en-US" sz="1400" b="0" i="0" u="none" strike="noStrike" baseline="0" dirty="0"/>
              <a:t> </a:t>
            </a:r>
            <a:r>
              <a:rPr lang="en-US" sz="1400" b="0" i="0" u="none" strike="noStrike" baseline="0" dirty="0" err="1"/>
              <a:t>uit</a:t>
            </a:r>
            <a:r>
              <a:rPr lang="en-US" sz="1400" b="0" i="0" u="none" strike="noStrike" baseline="0" dirty="0"/>
              <a:t> de </a:t>
            </a:r>
            <a:r>
              <a:rPr lang="en-US" sz="1400" b="0" i="0" u="none" strike="noStrike" baseline="0" dirty="0" err="1"/>
              <a:t>informatieavond</a:t>
            </a:r>
            <a:r>
              <a:rPr lang="en-US" sz="1400" b="0" i="0" u="none" strike="noStrike" baseline="0" dirty="0"/>
              <a:t> van 3 </a:t>
            </a:r>
            <a:r>
              <a:rPr lang="en-US" sz="1400" b="0" i="0" u="none" strike="noStrike" baseline="0" dirty="0" err="1"/>
              <a:t>oktober</a:t>
            </a:r>
            <a:r>
              <a:rPr lang="en-US" sz="1400" b="0" i="0" u="none" strike="noStrike" baseline="0" dirty="0"/>
              <a:t> 2019. </a:t>
            </a:r>
          </a:p>
          <a:p>
            <a:r>
              <a:rPr lang="en-US" sz="1400" b="0" i="0" u="none" strike="noStrike" baseline="0" dirty="0"/>
              <a:t>De </a:t>
            </a:r>
            <a:r>
              <a:rPr lang="en-US" sz="1400" b="0" i="0" u="none" strike="noStrike" baseline="0" dirty="0" err="1"/>
              <a:t>belangrijkste</a:t>
            </a:r>
            <a:r>
              <a:rPr lang="en-US" sz="1400" b="0" i="0" u="none" strike="noStrike" baseline="0" dirty="0"/>
              <a:t> </a:t>
            </a:r>
            <a:r>
              <a:rPr lang="en-US" sz="1400" b="0" i="0" u="none" strike="noStrike" baseline="0" dirty="0" err="1"/>
              <a:t>conclusie</a:t>
            </a:r>
            <a:r>
              <a:rPr lang="en-US" sz="1400" b="0" i="0" u="none" strike="noStrike" baseline="0" dirty="0"/>
              <a:t> was </a:t>
            </a:r>
            <a:r>
              <a:rPr lang="en-US" sz="1400" b="0" i="0" u="none" strike="noStrike" baseline="0" dirty="0" err="1"/>
              <a:t>dat</a:t>
            </a:r>
            <a:r>
              <a:rPr lang="en-US" sz="1400" b="0" i="0" u="none" strike="noStrike" baseline="0" dirty="0"/>
              <a:t> de </a:t>
            </a:r>
            <a:r>
              <a:rPr lang="en-US" sz="1400" b="0" i="0" u="none" strike="noStrike" baseline="0" dirty="0" err="1"/>
              <a:t>woningbouw</a:t>
            </a:r>
            <a:r>
              <a:rPr lang="en-US" sz="1400" b="0" i="0" u="none" strike="noStrike" baseline="0" dirty="0"/>
              <a:t> </a:t>
            </a:r>
            <a:r>
              <a:rPr lang="en-US" sz="1400" b="0" i="0" u="none" strike="noStrike" baseline="0" dirty="0" err="1"/>
              <a:t>gelijkwaardig</a:t>
            </a:r>
            <a:r>
              <a:rPr lang="en-US" sz="1400" b="0" i="0" u="none" strike="noStrike" baseline="0" dirty="0"/>
              <a:t> en </a:t>
            </a:r>
            <a:r>
              <a:rPr lang="en-US" sz="1400" b="0" i="0" u="none" strike="noStrike" baseline="0" dirty="0" err="1"/>
              <a:t>evenredig</a:t>
            </a:r>
            <a:r>
              <a:rPr lang="en-US" sz="1400" b="0" i="0" u="none" strike="noStrike" baseline="0" dirty="0"/>
              <a:t> over het </a:t>
            </a:r>
            <a:r>
              <a:rPr lang="en-US" sz="1400" b="0" i="0" u="none" strike="noStrike" baseline="0" dirty="0" err="1"/>
              <a:t>gebied</a:t>
            </a:r>
            <a:r>
              <a:rPr lang="en-US" sz="1400" b="0" i="0" u="none" strike="noStrike" baseline="0" dirty="0"/>
              <a:t> </a:t>
            </a:r>
            <a:r>
              <a:rPr lang="en-US" sz="1400" b="0" i="0" u="none" strike="noStrike" baseline="0" dirty="0" err="1"/>
              <a:t>moest</a:t>
            </a:r>
            <a:r>
              <a:rPr lang="en-US" sz="1400" b="0" i="0" u="none" strike="noStrike" baseline="0" dirty="0"/>
              <a:t> </a:t>
            </a:r>
            <a:r>
              <a:rPr lang="en-US" sz="1400" b="0" i="0" u="none" strike="noStrike" baseline="0" dirty="0" err="1"/>
              <a:t>worden</a:t>
            </a:r>
            <a:r>
              <a:rPr lang="en-US" sz="1400" b="0" i="0" u="none" strike="noStrike" baseline="0" dirty="0"/>
              <a:t> </a:t>
            </a:r>
            <a:r>
              <a:rPr lang="en-US" sz="1400" b="0" i="0" u="none" strike="noStrike" baseline="0" dirty="0" err="1"/>
              <a:t>verdeeld</a:t>
            </a:r>
            <a:r>
              <a:rPr lang="en-US" sz="1400" b="0" i="0" u="none" strike="noStrike" baseline="0" dirty="0"/>
              <a:t> en </a:t>
            </a:r>
            <a:r>
              <a:rPr lang="en-US" sz="1400" b="0" i="0" u="none" strike="noStrike" baseline="0" dirty="0" err="1"/>
              <a:t>niet</a:t>
            </a:r>
            <a:r>
              <a:rPr lang="en-US" sz="1400" b="0" i="0" u="none" strike="noStrike" baseline="0" dirty="0"/>
              <a:t> alle </a:t>
            </a:r>
            <a:r>
              <a:rPr lang="en-US" sz="1400" b="0" i="0" u="none" strike="noStrike" baseline="0" dirty="0" err="1"/>
              <a:t>woning</a:t>
            </a:r>
            <a:r>
              <a:rPr lang="en-US" sz="1400" b="0" i="0" u="none" strike="noStrike" baseline="0" dirty="0"/>
              <a:t> in </a:t>
            </a:r>
            <a:r>
              <a:rPr lang="en-US" sz="1400" b="0" i="0" u="none" strike="noStrike" baseline="0" dirty="0" err="1"/>
              <a:t>verdichte</a:t>
            </a:r>
            <a:r>
              <a:rPr lang="en-US" sz="1400" b="0" i="0" u="none" strike="noStrike" baseline="0" dirty="0"/>
              <a:t> </a:t>
            </a:r>
            <a:r>
              <a:rPr lang="en-US" sz="1400" b="0" i="0" u="none" strike="noStrike" baseline="0" dirty="0" err="1"/>
              <a:t>opzet</a:t>
            </a:r>
            <a:r>
              <a:rPr lang="en-US" sz="1400" b="0" i="0" u="none" strike="noStrike" baseline="0" dirty="0"/>
              <a:t> </a:t>
            </a:r>
            <a:r>
              <a:rPr lang="en-US" sz="1400" b="0" i="0" u="none" strike="noStrike" baseline="0" dirty="0" err="1"/>
              <a:t>aan</a:t>
            </a:r>
            <a:r>
              <a:rPr lang="en-US" sz="1400" b="0" i="0" u="none" strike="noStrike" baseline="0" dirty="0"/>
              <a:t> de </a:t>
            </a:r>
            <a:r>
              <a:rPr lang="en-US" sz="1400" b="0" i="0" u="none" strike="noStrike" baseline="0" dirty="0" err="1"/>
              <a:t>Terheijlsterweg</a:t>
            </a:r>
            <a:r>
              <a:rPr lang="en-US" sz="1400" b="0" i="0" u="none" strike="noStrike" baseline="0" dirty="0"/>
              <a:t>. </a:t>
            </a:r>
            <a:endParaRPr lang="en-US" sz="1400" dirty="0"/>
          </a:p>
          <a:p>
            <a:pPr indent="-228600">
              <a:buFont typeface="Arial" panose="020B0604020202020204" pitchFamily="34" charset="0"/>
              <a:buChar char="•"/>
            </a:pPr>
            <a:endParaRPr lang="en-US" sz="1400" dirty="0"/>
          </a:p>
        </p:txBody>
      </p:sp>
      <p:pic>
        <p:nvPicPr>
          <p:cNvPr id="7" name="Afbeelding 6">
            <a:extLst>
              <a:ext uri="{FF2B5EF4-FFF2-40B4-BE49-F238E27FC236}">
                <a16:creationId xmlns:a16="http://schemas.microsoft.com/office/drawing/2014/main" id="{02657560-60FA-487B-9DB3-9405D5992435}"/>
              </a:ext>
            </a:extLst>
          </p:cNvPr>
          <p:cNvPicPr>
            <a:picLocks noChangeAspect="1"/>
          </p:cNvPicPr>
          <p:nvPr/>
        </p:nvPicPr>
        <p:blipFill>
          <a:blip r:embed="rId2"/>
          <a:stretch>
            <a:fillRect/>
          </a:stretch>
        </p:blipFill>
        <p:spPr>
          <a:xfrm>
            <a:off x="8752338" y="562368"/>
            <a:ext cx="2331294" cy="3283640"/>
          </a:xfrm>
          <a:prstGeom prst="rect">
            <a:avLst/>
          </a:prstGeom>
        </p:spPr>
      </p:pic>
      <p:pic>
        <p:nvPicPr>
          <p:cNvPr id="13" name="Afbeelding 12">
            <a:extLst>
              <a:ext uri="{FF2B5EF4-FFF2-40B4-BE49-F238E27FC236}">
                <a16:creationId xmlns:a16="http://schemas.microsoft.com/office/drawing/2014/main" id="{E76B1309-47AC-4636-8752-ED9F09023287}"/>
              </a:ext>
            </a:extLst>
          </p:cNvPr>
          <p:cNvPicPr>
            <a:picLocks noChangeAspect="1"/>
          </p:cNvPicPr>
          <p:nvPr/>
        </p:nvPicPr>
        <p:blipFill>
          <a:blip r:embed="rId3"/>
          <a:stretch>
            <a:fillRect/>
          </a:stretch>
        </p:blipFill>
        <p:spPr>
          <a:xfrm>
            <a:off x="5885273" y="4267443"/>
            <a:ext cx="5735742" cy="1853737"/>
          </a:xfrm>
          <a:prstGeom prst="rect">
            <a:avLst/>
          </a:prstGeom>
        </p:spPr>
      </p:pic>
    </p:spTree>
    <p:extLst>
      <p:ext uri="{BB962C8B-B14F-4D97-AF65-F5344CB8AC3E}">
        <p14:creationId xmlns:p14="http://schemas.microsoft.com/office/powerpoint/2010/main" val="2164924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CE9C8E-F61D-422B-A62A-9EA273BA5A63}"/>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dirty="0">
                <a:solidFill>
                  <a:schemeClr val="tx1"/>
                </a:solidFill>
                <a:latin typeface="+mj-lt"/>
                <a:ea typeface="+mj-ea"/>
                <a:cs typeface="+mj-cs"/>
              </a:rPr>
              <a:t>Input van de </a:t>
            </a:r>
            <a:r>
              <a:rPr lang="en-US" sz="3600" kern="1200" dirty="0" err="1">
                <a:solidFill>
                  <a:schemeClr val="tx1"/>
                </a:solidFill>
                <a:latin typeface="+mj-lt"/>
                <a:ea typeface="+mj-ea"/>
                <a:cs typeface="+mj-cs"/>
              </a:rPr>
              <a:t>tafels</a:t>
            </a:r>
            <a:endParaRPr lang="en-US" sz="36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07D7FE2C-5ED6-4ACA-84CB-01A874058775}"/>
              </a:ext>
            </a:extLst>
          </p:cNvPr>
          <p:cNvSpPr>
            <a:spLocks noGrp="1"/>
          </p:cNvSpPr>
          <p:nvPr>
            <p:ph type="body" sz="half" idx="2"/>
          </p:nvPr>
        </p:nvSpPr>
        <p:spPr>
          <a:xfrm>
            <a:off x="645066" y="2031101"/>
            <a:ext cx="4282984" cy="3701557"/>
          </a:xfrm>
        </p:spPr>
        <p:txBody>
          <a:bodyPr vert="horz" lIns="91440" tIns="45720" rIns="91440" bIns="45720" rtlCol="0" anchor="ctr">
            <a:normAutofit/>
          </a:bodyPr>
          <a:lstStyle/>
          <a:p>
            <a:r>
              <a:rPr lang="en-US" sz="1100" b="0" i="0" u="none" strike="noStrike" baseline="0" dirty="0"/>
              <a:t>Na de </a:t>
            </a:r>
            <a:r>
              <a:rPr lang="en-US" sz="1100" b="0" i="0" u="none" strike="noStrike" baseline="0" dirty="0" err="1"/>
              <a:t>pauze</a:t>
            </a:r>
            <a:r>
              <a:rPr lang="en-US" sz="1100" b="0" i="0" u="none" strike="noStrike" baseline="0" dirty="0"/>
              <a:t> is </a:t>
            </a:r>
            <a:r>
              <a:rPr lang="en-US" sz="1100" b="0" i="0" u="none" strike="noStrike" baseline="0" dirty="0" err="1"/>
              <a:t>vergelijkbaar</a:t>
            </a:r>
            <a:r>
              <a:rPr lang="en-US" sz="1100" b="0" i="0" u="none" strike="noStrike" baseline="0" dirty="0"/>
              <a:t> met 3 </a:t>
            </a:r>
            <a:r>
              <a:rPr lang="en-US" sz="1100" b="0" i="0" u="none" strike="noStrike" baseline="0" dirty="0" err="1"/>
              <a:t>oktober</a:t>
            </a:r>
            <a:r>
              <a:rPr lang="en-US" sz="1100" b="0" i="0" u="none" strike="noStrike" baseline="0" dirty="0"/>
              <a:t> in </a:t>
            </a:r>
            <a:r>
              <a:rPr lang="en-US" sz="1100" b="0" i="0" u="none" strike="noStrike" baseline="0" dirty="0" err="1"/>
              <a:t>wisselende</a:t>
            </a:r>
            <a:r>
              <a:rPr lang="en-US" sz="1100" b="0" i="0" u="none" strike="noStrike" baseline="0" dirty="0"/>
              <a:t> </a:t>
            </a:r>
            <a:r>
              <a:rPr lang="en-US" sz="1100" b="0" i="0" u="none" strike="noStrike" baseline="0" dirty="0" err="1"/>
              <a:t>groepen</a:t>
            </a:r>
            <a:r>
              <a:rPr lang="en-US" sz="1100" b="0" i="0" u="none" strike="noStrike" baseline="0" dirty="0"/>
              <a:t> </a:t>
            </a:r>
            <a:r>
              <a:rPr lang="en-US" sz="1100" b="0" i="0" u="none" strike="noStrike" baseline="0" dirty="0" err="1"/>
              <a:t>roulerend</a:t>
            </a:r>
            <a:r>
              <a:rPr lang="en-US" sz="1100" b="0" i="0" u="none" strike="noStrike" baseline="0" dirty="0"/>
              <a:t> </a:t>
            </a:r>
            <a:r>
              <a:rPr lang="en-US" sz="1100" b="0" i="0" u="none" strike="noStrike" baseline="0" dirty="0" err="1"/>
              <a:t>aan</a:t>
            </a:r>
            <a:r>
              <a:rPr lang="en-US" sz="1100" b="0" i="0" u="none" strike="noStrike" baseline="0" dirty="0"/>
              <a:t> 3 </a:t>
            </a:r>
            <a:r>
              <a:rPr lang="en-US" sz="1100" b="0" i="0" u="none" strike="noStrike" baseline="0" dirty="0" err="1"/>
              <a:t>tafels</a:t>
            </a:r>
            <a:r>
              <a:rPr lang="en-US" sz="1100" b="0" i="0" u="none" strike="noStrike" baseline="0" dirty="0"/>
              <a:t> </a:t>
            </a:r>
            <a:r>
              <a:rPr lang="en-US" sz="1100" b="0" i="0" u="none" strike="noStrike" baseline="0" dirty="0" err="1"/>
              <a:t>informatie</a:t>
            </a:r>
            <a:r>
              <a:rPr lang="en-US" sz="1100" b="0" i="0" u="none" strike="noStrike" baseline="0" dirty="0"/>
              <a:t> </a:t>
            </a:r>
            <a:r>
              <a:rPr lang="en-US" sz="1100" b="0" i="0" u="none" strike="noStrike" baseline="0" dirty="0" err="1"/>
              <a:t>opgehaald</a:t>
            </a:r>
            <a:r>
              <a:rPr lang="en-US" sz="1100" b="0" i="0" u="none" strike="noStrike" baseline="0" dirty="0"/>
              <a:t> en de </a:t>
            </a:r>
            <a:r>
              <a:rPr lang="en-US" sz="1100" b="0" i="0" u="none" strike="noStrike" baseline="0" dirty="0" err="1"/>
              <a:t>wensen</a:t>
            </a:r>
            <a:r>
              <a:rPr lang="en-US" sz="1100" b="0" i="0" u="none" strike="noStrike" baseline="0" dirty="0"/>
              <a:t> en </a:t>
            </a:r>
            <a:r>
              <a:rPr lang="en-US" sz="1100" b="0" i="0" u="none" strike="noStrike" baseline="0" dirty="0" err="1"/>
              <a:t>opmerking</a:t>
            </a:r>
            <a:r>
              <a:rPr lang="en-US" sz="1100" b="0" i="0" u="none" strike="noStrike" baseline="0" dirty="0"/>
              <a:t> van de </a:t>
            </a:r>
            <a:r>
              <a:rPr lang="en-US" sz="1100" b="0" i="0" u="none" strike="noStrike" baseline="0" dirty="0" err="1"/>
              <a:t>belanghebbenden</a:t>
            </a:r>
            <a:r>
              <a:rPr lang="en-US" sz="1100" b="0" i="0" u="none" strike="noStrike" baseline="0" dirty="0"/>
              <a:t> </a:t>
            </a:r>
            <a:r>
              <a:rPr lang="en-US" sz="1100" b="0" i="0" u="none" strike="noStrike" baseline="0" dirty="0" err="1"/>
              <a:t>geïnventariseerd</a:t>
            </a:r>
            <a:r>
              <a:rPr lang="en-US" sz="1100" b="0" i="0" u="none" strike="noStrike" baseline="0" dirty="0"/>
              <a:t>. </a:t>
            </a:r>
            <a:r>
              <a:rPr lang="en-US" sz="1100" b="0" i="0" u="none" strike="noStrike" baseline="0" dirty="0" err="1"/>
              <a:t>Thema’s</a:t>
            </a:r>
            <a:r>
              <a:rPr lang="en-US" sz="1100" b="0" i="0" u="none" strike="noStrike" baseline="0" dirty="0"/>
              <a:t> per </a:t>
            </a:r>
            <a:r>
              <a:rPr lang="en-US" sz="1100" b="0" i="0" u="none" strike="noStrike" baseline="0" dirty="0" err="1"/>
              <a:t>tafel</a:t>
            </a:r>
            <a:r>
              <a:rPr lang="en-US" sz="1100" b="0" i="0" u="none" strike="noStrike" baseline="0" dirty="0"/>
              <a:t> </a:t>
            </a:r>
            <a:r>
              <a:rPr lang="en-US" sz="1100" b="0" i="0" u="none" strike="noStrike" baseline="0" dirty="0" err="1"/>
              <a:t>waren</a:t>
            </a:r>
            <a:r>
              <a:rPr lang="en-US" sz="1100" b="0" i="0" u="none" strike="noStrike" baseline="0" dirty="0"/>
              <a:t> </a:t>
            </a:r>
            <a:r>
              <a:rPr lang="en-US" sz="1100" b="0" i="0" u="none" strike="noStrike" baseline="0" dirty="0" err="1"/>
              <a:t>wederom</a:t>
            </a:r>
            <a:r>
              <a:rPr lang="en-US" sz="1100" b="0" i="0" u="none" strike="noStrike" baseline="0" dirty="0"/>
              <a:t>: </a:t>
            </a:r>
          </a:p>
          <a:p>
            <a:pPr indent="-228600">
              <a:buFont typeface="Arial" panose="020B0604020202020204" pitchFamily="34" charset="0"/>
              <a:buChar char="•"/>
            </a:pPr>
            <a:r>
              <a:rPr lang="en-US" sz="1100" b="0" i="0" u="none" strike="noStrike" baseline="0" dirty="0" err="1"/>
              <a:t>Verkeer</a:t>
            </a:r>
            <a:r>
              <a:rPr lang="en-US" sz="1100" b="0" i="0" u="none" strike="noStrike" baseline="0" dirty="0"/>
              <a:t>/</a:t>
            </a:r>
            <a:r>
              <a:rPr lang="en-US" sz="1100" b="0" i="0" u="none" strike="noStrike" baseline="0" dirty="0" err="1"/>
              <a:t>waterhuishouding</a:t>
            </a:r>
            <a:r>
              <a:rPr lang="en-US" sz="1100" b="0" i="0" u="none" strike="noStrike" baseline="0" dirty="0"/>
              <a:t>, </a:t>
            </a:r>
          </a:p>
          <a:p>
            <a:pPr indent="-228600">
              <a:buFont typeface="Arial" panose="020B0604020202020204" pitchFamily="34" charset="0"/>
              <a:buChar char="•"/>
            </a:pPr>
            <a:r>
              <a:rPr lang="en-US" sz="1100" b="0" i="0" u="none" strike="noStrike" baseline="0" dirty="0" err="1"/>
              <a:t>Archeologie</a:t>
            </a:r>
            <a:r>
              <a:rPr lang="en-US" sz="1100" b="0" i="0" u="none" strike="noStrike" baseline="0" dirty="0"/>
              <a:t>/</a:t>
            </a:r>
            <a:r>
              <a:rPr lang="en-US" sz="1100" b="0" i="0" u="none" strike="noStrike" baseline="0" dirty="0" err="1"/>
              <a:t>bodem</a:t>
            </a:r>
            <a:r>
              <a:rPr lang="en-US" sz="1100" b="0" i="0" u="none" strike="noStrike" baseline="0" dirty="0"/>
              <a:t>/</a:t>
            </a:r>
            <a:r>
              <a:rPr lang="en-US" sz="1100" b="0" i="0" u="none" strike="noStrike" baseline="0" dirty="0" err="1"/>
              <a:t>natuur</a:t>
            </a:r>
            <a:r>
              <a:rPr lang="en-US" sz="1100" b="0" i="0" u="none" strike="noStrike" baseline="0" dirty="0"/>
              <a:t> en </a:t>
            </a:r>
          </a:p>
          <a:p>
            <a:pPr indent="-228600">
              <a:buFont typeface="Arial" panose="020B0604020202020204" pitchFamily="34" charset="0"/>
              <a:buChar char="•"/>
            </a:pPr>
            <a:r>
              <a:rPr lang="en-US" sz="1100" b="0" i="0" u="none" strike="noStrike" baseline="0" dirty="0" err="1"/>
              <a:t>Wonen</a:t>
            </a:r>
            <a:r>
              <a:rPr lang="en-US" sz="1100" b="0" i="0" u="none" strike="noStrike" baseline="0" dirty="0"/>
              <a:t>/</a:t>
            </a:r>
            <a:r>
              <a:rPr lang="en-US" sz="1100" b="0" i="0" u="none" strike="noStrike" baseline="0" dirty="0" err="1"/>
              <a:t>landschap</a:t>
            </a:r>
            <a:r>
              <a:rPr lang="en-US" sz="1100" b="0" i="0" u="none" strike="noStrike" baseline="0" dirty="0"/>
              <a:t>/</a:t>
            </a:r>
            <a:r>
              <a:rPr lang="en-US" sz="1100" b="0" i="0" u="none" strike="noStrike" baseline="0" dirty="0" err="1"/>
              <a:t>stedenbouw</a:t>
            </a:r>
            <a:r>
              <a:rPr lang="en-US" sz="1100" b="0" i="0" u="none" strike="noStrike" baseline="0" dirty="0"/>
              <a:t> </a:t>
            </a:r>
          </a:p>
          <a:p>
            <a:r>
              <a:rPr lang="en-US" sz="1100" b="0" i="0" u="none" strike="noStrike" baseline="0" dirty="0"/>
              <a:t>De </a:t>
            </a:r>
            <a:r>
              <a:rPr lang="en-US" sz="1100" b="0" i="0" u="none" strike="noStrike" baseline="0" dirty="0" err="1"/>
              <a:t>afbeeldingen</a:t>
            </a:r>
            <a:r>
              <a:rPr lang="en-US" sz="1100" b="0" i="0" u="none" strike="noStrike" baseline="0" dirty="0"/>
              <a:t> </a:t>
            </a:r>
            <a:r>
              <a:rPr lang="en-US" sz="1100" b="0" i="0" u="none" strike="noStrike" baseline="0" dirty="0" err="1"/>
              <a:t>lagen</a:t>
            </a:r>
            <a:r>
              <a:rPr lang="en-US" sz="1100" b="0" i="0" u="none" strike="noStrike" baseline="0" dirty="0"/>
              <a:t> op </a:t>
            </a:r>
            <a:r>
              <a:rPr lang="en-US" sz="1100" b="0" i="0" u="none" strike="noStrike" baseline="0" dirty="0" err="1"/>
              <a:t>tafel</a:t>
            </a:r>
            <a:r>
              <a:rPr lang="en-US" sz="1100" b="0" i="0" u="none" strike="noStrike" baseline="0" dirty="0"/>
              <a:t>, of </a:t>
            </a:r>
            <a:r>
              <a:rPr lang="en-US" sz="1100" b="0" i="0" u="none" strike="noStrike" baseline="0" dirty="0" err="1"/>
              <a:t>hingen</a:t>
            </a:r>
            <a:r>
              <a:rPr lang="en-US" sz="1100" b="0" i="0" u="none" strike="noStrike" baseline="0" dirty="0"/>
              <a:t> </a:t>
            </a:r>
            <a:r>
              <a:rPr lang="en-US" sz="1100" b="0" i="0" u="none" strike="noStrike" baseline="0" dirty="0" err="1"/>
              <a:t>aan</a:t>
            </a:r>
            <a:r>
              <a:rPr lang="en-US" sz="1100" b="0" i="0" u="none" strike="noStrike" baseline="0" dirty="0"/>
              <a:t> de wand, en </a:t>
            </a:r>
            <a:r>
              <a:rPr lang="en-US" sz="1100" b="0" i="0" u="none" strike="noStrike" baseline="0" dirty="0" err="1"/>
              <a:t>belanghebbenden</a:t>
            </a:r>
            <a:r>
              <a:rPr lang="en-US" sz="1100" b="0" i="0" u="none" strike="noStrike" baseline="0" dirty="0"/>
              <a:t> </a:t>
            </a:r>
            <a:r>
              <a:rPr lang="en-US" sz="1100" b="0" i="0" u="none" strike="noStrike" baseline="0" dirty="0" err="1"/>
              <a:t>waren</a:t>
            </a:r>
            <a:r>
              <a:rPr lang="en-US" sz="1100" b="0" i="0" u="none" strike="noStrike" baseline="0" dirty="0"/>
              <a:t> in de </a:t>
            </a:r>
            <a:r>
              <a:rPr lang="en-US" sz="1100" b="0" i="0" u="none" strike="noStrike" baseline="0" dirty="0" err="1"/>
              <a:t>gelegenheid</a:t>
            </a:r>
            <a:r>
              <a:rPr lang="en-US" sz="1100" b="0" i="0" u="none" strike="noStrike" baseline="0" dirty="0"/>
              <a:t> </a:t>
            </a:r>
            <a:r>
              <a:rPr lang="en-US" sz="1100" b="0" i="0" u="none" strike="noStrike" baseline="0" dirty="0" err="1"/>
              <a:t>middels</a:t>
            </a:r>
            <a:r>
              <a:rPr lang="en-US" sz="1100" b="0" i="0" u="none" strike="noStrike" baseline="0" dirty="0"/>
              <a:t> </a:t>
            </a:r>
            <a:r>
              <a:rPr lang="en-US" sz="1100" b="0" i="0" u="none" strike="noStrike" baseline="0" dirty="0" err="1"/>
              <a:t>doormiddel</a:t>
            </a:r>
            <a:r>
              <a:rPr lang="en-US" sz="1100" b="0" i="0" u="none" strike="noStrike" baseline="0" dirty="0"/>
              <a:t> </a:t>
            </a:r>
            <a:r>
              <a:rPr lang="en-US" sz="1100" b="0" i="0" u="none" strike="noStrike" baseline="0" dirty="0" err="1"/>
              <a:t>memostickers</a:t>
            </a:r>
            <a:r>
              <a:rPr lang="en-US" sz="1100" b="0" i="0" u="none" strike="noStrike" baseline="0" dirty="0"/>
              <a:t> of </a:t>
            </a:r>
            <a:r>
              <a:rPr lang="en-US" sz="1100" b="0" i="0" u="none" strike="noStrike" baseline="0" dirty="0" err="1"/>
              <a:t>geschreven</a:t>
            </a:r>
            <a:r>
              <a:rPr lang="en-US" sz="1100" b="0" i="0" u="none" strike="noStrike" baseline="0" dirty="0"/>
              <a:t> </a:t>
            </a:r>
            <a:r>
              <a:rPr lang="en-US" sz="1100" b="0" i="0" u="none" strike="noStrike" baseline="0" dirty="0" err="1"/>
              <a:t>tekst</a:t>
            </a:r>
            <a:r>
              <a:rPr lang="en-US" sz="1100" b="0" i="0" u="none" strike="noStrike" baseline="0" dirty="0"/>
              <a:t> </a:t>
            </a:r>
            <a:r>
              <a:rPr lang="en-US" sz="1100" b="0" i="0" u="none" strike="noStrike" baseline="0" dirty="0" err="1"/>
              <a:t>opmerking</a:t>
            </a:r>
            <a:r>
              <a:rPr lang="en-US" sz="1100" b="0" i="0" u="none" strike="noStrike" baseline="0" dirty="0"/>
              <a:t>, </a:t>
            </a:r>
            <a:r>
              <a:rPr lang="en-US" sz="1100" b="0" i="0" u="none" strike="noStrike" baseline="0" dirty="0" err="1"/>
              <a:t>toevoegingen</a:t>
            </a:r>
            <a:r>
              <a:rPr lang="en-US" sz="1100" b="0" i="0" u="none" strike="noStrike" baseline="0" dirty="0"/>
              <a:t> </a:t>
            </a:r>
            <a:r>
              <a:rPr lang="en-US" sz="1100" b="0" i="0" u="none" strike="noStrike" baseline="0" dirty="0" err="1"/>
              <a:t>te</a:t>
            </a:r>
            <a:r>
              <a:rPr lang="en-US" sz="1100" b="0" i="0" u="none" strike="noStrike" baseline="0" dirty="0"/>
              <a:t> </a:t>
            </a:r>
            <a:r>
              <a:rPr lang="en-US" sz="1100" b="0" i="0" u="none" strike="noStrike" baseline="0" dirty="0" err="1"/>
              <a:t>vermelden</a:t>
            </a:r>
            <a:r>
              <a:rPr lang="en-US" sz="1100" b="0" i="0" u="none" strike="noStrike" baseline="0" dirty="0"/>
              <a:t>. </a:t>
            </a:r>
          </a:p>
          <a:p>
            <a:r>
              <a:rPr lang="en-US" sz="1100" b="0" i="0" u="none" strike="noStrike" baseline="0" dirty="0" err="1"/>
              <a:t>Uit</a:t>
            </a:r>
            <a:r>
              <a:rPr lang="en-US" sz="1100" b="0" i="0" u="none" strike="noStrike" baseline="0" dirty="0"/>
              <a:t> de </a:t>
            </a:r>
            <a:r>
              <a:rPr lang="en-US" sz="1100" b="0" i="0" u="none" strike="noStrike" baseline="0" dirty="0" err="1"/>
              <a:t>gesprekken</a:t>
            </a:r>
            <a:r>
              <a:rPr lang="en-US" sz="1100" b="0" i="0" u="none" strike="noStrike" baseline="0" dirty="0"/>
              <a:t> en </a:t>
            </a:r>
            <a:r>
              <a:rPr lang="en-US" sz="1100" b="0" i="0" u="none" strike="noStrike" baseline="0" dirty="0" err="1"/>
              <a:t>reacties</a:t>
            </a:r>
            <a:r>
              <a:rPr lang="en-US" sz="1100" b="0" i="0" u="none" strike="noStrike" baseline="0" dirty="0"/>
              <a:t> </a:t>
            </a:r>
            <a:r>
              <a:rPr lang="en-US" sz="1100" b="0" i="0" u="none" strike="noStrike" baseline="0" dirty="0" err="1"/>
              <a:t>werd</a:t>
            </a:r>
            <a:r>
              <a:rPr lang="en-US" sz="1100" b="0" i="0" u="none" strike="noStrike" baseline="0" dirty="0"/>
              <a:t> de </a:t>
            </a:r>
            <a:r>
              <a:rPr lang="en-US" sz="1100" b="0" i="0" u="none" strike="noStrike" baseline="0" dirty="0" err="1"/>
              <a:t>voorkeur</a:t>
            </a:r>
            <a:r>
              <a:rPr lang="en-US" sz="1100" b="0" i="0" u="none" strike="noStrike" baseline="0" dirty="0"/>
              <a:t> </a:t>
            </a:r>
            <a:r>
              <a:rPr lang="en-US" sz="1100" b="0" i="0" u="none" strike="noStrike" baseline="0" dirty="0" err="1"/>
              <a:t>aangegeven</a:t>
            </a:r>
            <a:r>
              <a:rPr lang="en-US" sz="1100" b="0" i="0" u="none" strike="noStrike" baseline="0" dirty="0"/>
              <a:t> </a:t>
            </a:r>
            <a:r>
              <a:rPr lang="en-US" sz="1100" b="0" i="0" u="none" strike="noStrike" baseline="0" dirty="0" err="1"/>
              <a:t>voor</a:t>
            </a:r>
            <a:r>
              <a:rPr lang="en-US" sz="1100" b="0" i="0" u="none" strike="noStrike" baseline="0" dirty="0"/>
              <a:t> </a:t>
            </a:r>
            <a:r>
              <a:rPr lang="en-US" sz="1100" b="0" i="0" u="none" strike="noStrike" baseline="0" dirty="0" err="1"/>
              <a:t>een</a:t>
            </a:r>
            <a:r>
              <a:rPr lang="en-US" sz="1100" b="0" i="0" u="none" strike="noStrike" baseline="0" dirty="0"/>
              <a:t> </a:t>
            </a:r>
            <a:r>
              <a:rPr lang="en-US" sz="1100" b="0" i="0" u="none" strike="noStrike" baseline="0" dirty="0" err="1"/>
              <a:t>evenredige</a:t>
            </a:r>
            <a:r>
              <a:rPr lang="en-US" sz="1100" b="0" i="0" u="none" strike="noStrike" baseline="0" dirty="0"/>
              <a:t> </a:t>
            </a:r>
            <a:r>
              <a:rPr lang="en-US" sz="1100" b="0" i="0" u="none" strike="noStrike" baseline="0" dirty="0" err="1"/>
              <a:t>verdeling</a:t>
            </a:r>
            <a:r>
              <a:rPr lang="en-US" sz="1100" b="0" i="0" u="none" strike="noStrike" baseline="0" dirty="0"/>
              <a:t>. De </a:t>
            </a:r>
            <a:r>
              <a:rPr lang="en-US" sz="1100" b="0" i="0" u="none" strike="noStrike" baseline="0" dirty="0" err="1"/>
              <a:t>avond</a:t>
            </a:r>
            <a:r>
              <a:rPr lang="en-US" sz="1100" b="0" i="0" u="none" strike="noStrike" baseline="0" dirty="0"/>
              <a:t> </a:t>
            </a:r>
            <a:r>
              <a:rPr lang="en-US" sz="1100" dirty="0" err="1"/>
              <a:t>werd</a:t>
            </a:r>
            <a:r>
              <a:rPr lang="en-US" sz="1100" dirty="0"/>
              <a:t> </a:t>
            </a:r>
            <a:r>
              <a:rPr lang="en-US" sz="1100" b="0" i="0" u="none" strike="noStrike" baseline="0" dirty="0" err="1"/>
              <a:t>afgesloten</a:t>
            </a:r>
            <a:r>
              <a:rPr lang="en-US" sz="1100" b="0" i="0" u="none" strike="noStrike" baseline="0" dirty="0"/>
              <a:t> met de </a:t>
            </a:r>
            <a:r>
              <a:rPr lang="en-US" sz="1100" b="0" i="0" u="none" strike="noStrike" baseline="0" dirty="0" err="1"/>
              <a:t>belofte</a:t>
            </a:r>
            <a:r>
              <a:rPr lang="en-US" sz="1100" b="0" i="0" u="none" strike="noStrike" baseline="0" dirty="0"/>
              <a:t> </a:t>
            </a:r>
            <a:r>
              <a:rPr lang="en-US" sz="1100" b="0" i="0" u="none" strike="noStrike" baseline="0" dirty="0" err="1"/>
              <a:t>binnenkort</a:t>
            </a:r>
            <a:r>
              <a:rPr lang="en-US" sz="1100" b="0" i="0" u="none" strike="noStrike" baseline="0" dirty="0"/>
              <a:t> </a:t>
            </a:r>
            <a:r>
              <a:rPr lang="en-US" sz="1100" b="0" i="0" u="none" strike="noStrike" baseline="0" dirty="0" err="1"/>
              <a:t>terug</a:t>
            </a:r>
            <a:r>
              <a:rPr lang="en-US" sz="1100" b="0" i="0" u="none" strike="noStrike" baseline="0" dirty="0"/>
              <a:t> </a:t>
            </a:r>
            <a:r>
              <a:rPr lang="en-US" sz="1100" b="0" i="0" u="none" strike="noStrike" baseline="0" dirty="0" err="1"/>
              <a:t>te</a:t>
            </a:r>
            <a:r>
              <a:rPr lang="en-US" sz="1100" b="0" i="0" u="none" strike="noStrike" baseline="0" dirty="0"/>
              <a:t> </a:t>
            </a:r>
            <a:r>
              <a:rPr lang="en-US" sz="1100" b="0" i="0" u="none" strike="noStrike" baseline="0" dirty="0" err="1"/>
              <a:t>komen</a:t>
            </a:r>
            <a:r>
              <a:rPr lang="en-US" sz="1100" b="0" i="0" u="none" strike="noStrike" baseline="0" dirty="0"/>
              <a:t> met </a:t>
            </a:r>
            <a:r>
              <a:rPr lang="en-US" sz="1100" b="0" i="0" u="none" strike="noStrike" baseline="0" dirty="0" err="1"/>
              <a:t>een</a:t>
            </a:r>
            <a:r>
              <a:rPr lang="en-US" sz="1100" b="0" i="0" u="none" strike="noStrike" baseline="0" dirty="0"/>
              <a:t> </a:t>
            </a:r>
            <a:r>
              <a:rPr lang="en-US" sz="1100" b="0" i="0" u="none" strike="noStrike" baseline="0" dirty="0" err="1"/>
              <a:t>informatieavond</a:t>
            </a:r>
            <a:r>
              <a:rPr lang="en-US" sz="1100" b="0" i="0" u="none" strike="noStrike" baseline="0" dirty="0"/>
              <a:t> </a:t>
            </a:r>
            <a:r>
              <a:rPr lang="en-US" sz="1100" b="0" i="0" u="none" strike="noStrike" baseline="0" dirty="0" err="1"/>
              <a:t>waarin</a:t>
            </a:r>
            <a:r>
              <a:rPr lang="en-US" sz="1100" b="0" i="0" u="none" strike="noStrike" baseline="0" dirty="0"/>
              <a:t> alle </a:t>
            </a:r>
            <a:r>
              <a:rPr lang="en-US" sz="1100" b="0" i="0" u="none" strike="noStrike" baseline="0" dirty="0" err="1"/>
              <a:t>opgehaalde</a:t>
            </a:r>
            <a:r>
              <a:rPr lang="en-US" sz="1100" b="0" i="0" u="none" strike="noStrike" baseline="0" dirty="0"/>
              <a:t> </a:t>
            </a:r>
            <a:r>
              <a:rPr lang="en-US" sz="1100" b="0" i="0" u="none" strike="noStrike" baseline="0" dirty="0" err="1"/>
              <a:t>informatie</a:t>
            </a:r>
            <a:r>
              <a:rPr lang="en-US" sz="1100" b="0" i="0" u="none" strike="noStrike" baseline="0" dirty="0"/>
              <a:t> </a:t>
            </a:r>
            <a:r>
              <a:rPr lang="en-US" sz="1100" b="0" i="0" u="none" strike="noStrike" baseline="0" dirty="0" err="1"/>
              <a:t>wordt</a:t>
            </a:r>
            <a:r>
              <a:rPr lang="en-US" sz="1100" b="0" i="0" u="none" strike="noStrike" baseline="0" dirty="0"/>
              <a:t> </a:t>
            </a:r>
            <a:r>
              <a:rPr lang="en-US" sz="1100" b="0" i="0" u="none" strike="noStrike" baseline="0" dirty="0" err="1"/>
              <a:t>getoond</a:t>
            </a:r>
            <a:r>
              <a:rPr lang="en-US" sz="1100" b="0" i="0" u="none" strike="noStrike" baseline="0" dirty="0"/>
              <a:t>, met </a:t>
            </a:r>
            <a:r>
              <a:rPr lang="en-US" sz="1100" b="0" i="0" u="none" strike="noStrike" baseline="0" dirty="0" err="1"/>
              <a:t>conclusies</a:t>
            </a:r>
            <a:r>
              <a:rPr lang="en-US" sz="1100" b="0" i="0" u="none" strike="noStrike" baseline="0" dirty="0"/>
              <a:t> en er </a:t>
            </a:r>
            <a:r>
              <a:rPr lang="en-US" sz="1100" b="0" i="0" u="none" strike="noStrike" baseline="0" dirty="0" err="1"/>
              <a:t>zouden</a:t>
            </a:r>
            <a:r>
              <a:rPr lang="en-US" sz="1100" b="0" i="0" u="none" strike="noStrike" baseline="0" dirty="0"/>
              <a:t> op basis van de </a:t>
            </a:r>
            <a:r>
              <a:rPr lang="en-US" sz="1100" b="0" i="0" u="none" strike="noStrike" baseline="0" dirty="0" err="1"/>
              <a:t>beschikbare</a:t>
            </a:r>
            <a:r>
              <a:rPr lang="en-US" sz="1100" b="0" i="0" u="none" strike="noStrike" baseline="0" dirty="0"/>
              <a:t> </a:t>
            </a:r>
            <a:r>
              <a:rPr lang="en-US" sz="1100" b="0" i="0" u="none" strike="noStrike" baseline="0" dirty="0" err="1"/>
              <a:t>informatie</a:t>
            </a:r>
            <a:r>
              <a:rPr lang="en-US" sz="1100" b="0" i="0" u="none" strike="noStrike" baseline="0" dirty="0"/>
              <a:t> 3 </a:t>
            </a:r>
            <a:r>
              <a:rPr lang="en-US" sz="1100" b="0" i="0" u="none" strike="noStrike" baseline="0" dirty="0" err="1"/>
              <a:t>denkrichting</a:t>
            </a:r>
            <a:r>
              <a:rPr lang="en-US" sz="1100" b="0" i="0" u="none" strike="noStrike" baseline="0" dirty="0"/>
              <a:t> mee </a:t>
            </a:r>
            <a:r>
              <a:rPr lang="en-US" sz="1100" b="0" i="0" u="none" strike="noStrike" baseline="0" dirty="0" err="1"/>
              <a:t>wordengegeven</a:t>
            </a:r>
            <a:r>
              <a:rPr lang="en-US" sz="1100" b="0" i="0" u="none" strike="noStrike" baseline="0" dirty="0"/>
              <a:t>, die op </a:t>
            </a:r>
            <a:r>
              <a:rPr lang="en-US" sz="1100" b="0" i="0" u="none" strike="noStrike" baseline="0" dirty="0" err="1"/>
              <a:t>eenzelfde</a:t>
            </a:r>
            <a:r>
              <a:rPr lang="en-US" sz="1100" b="0" i="0" u="none" strike="noStrike" baseline="0" dirty="0"/>
              <a:t> basis </a:t>
            </a:r>
            <a:r>
              <a:rPr lang="en-US" sz="1100" b="0" i="0" u="none" strike="noStrike" baseline="0" dirty="0" err="1"/>
              <a:t>ruimte</a:t>
            </a:r>
            <a:r>
              <a:rPr lang="en-US" sz="1100" b="0" i="0" u="none" strike="noStrike" baseline="0" dirty="0"/>
              <a:t> </a:t>
            </a:r>
            <a:r>
              <a:rPr lang="en-US" sz="1100" b="0" i="0" u="none" strike="noStrike" baseline="0" dirty="0" err="1"/>
              <a:t>geeft</a:t>
            </a:r>
            <a:r>
              <a:rPr lang="en-US" sz="1100" b="0" i="0" u="none" strike="noStrike" baseline="0" dirty="0"/>
              <a:t> </a:t>
            </a:r>
            <a:r>
              <a:rPr lang="en-US" sz="1100" b="0" i="0" u="none" strike="noStrike" baseline="0" dirty="0" err="1"/>
              <a:t>voor</a:t>
            </a:r>
            <a:r>
              <a:rPr lang="en-US" sz="1100" b="0" i="0" u="none" strike="noStrike" baseline="0" dirty="0"/>
              <a:t> </a:t>
            </a:r>
            <a:r>
              <a:rPr lang="en-US" sz="1100" b="0" i="0" u="none" strike="noStrike" baseline="0" dirty="0" err="1"/>
              <a:t>een</a:t>
            </a:r>
            <a:r>
              <a:rPr lang="en-US" sz="1100" b="0" i="0" u="none" strike="noStrike" baseline="0" dirty="0"/>
              <a:t> </a:t>
            </a:r>
            <a:r>
              <a:rPr lang="en-US" sz="1100" b="0" i="0" u="none" strike="noStrike" baseline="0" dirty="0" err="1"/>
              <a:t>vergelijkbare</a:t>
            </a:r>
            <a:r>
              <a:rPr lang="en-US" sz="1100" b="0" i="0" u="none" strike="noStrike" baseline="0" dirty="0"/>
              <a:t> </a:t>
            </a:r>
            <a:r>
              <a:rPr lang="en-US" sz="1100" b="0" i="0" u="none" strike="noStrike" baseline="0" dirty="0" err="1"/>
              <a:t>inhoudelijke</a:t>
            </a:r>
            <a:r>
              <a:rPr lang="en-US" sz="1100" b="0" i="0" u="none" strike="noStrike" baseline="0" dirty="0"/>
              <a:t> </a:t>
            </a:r>
            <a:r>
              <a:rPr lang="en-US" sz="1100" b="0" i="0" u="none" strike="noStrike" baseline="0" dirty="0" err="1"/>
              <a:t>discussie</a:t>
            </a:r>
            <a:r>
              <a:rPr lang="en-US" sz="1100" b="0" i="0" u="none" strike="noStrike" baseline="0" dirty="0"/>
              <a:t>. </a:t>
            </a:r>
            <a:endParaRPr lang="en-US" sz="1100" dirty="0"/>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a:extLst>
              <a:ext uri="{FF2B5EF4-FFF2-40B4-BE49-F238E27FC236}">
                <a16:creationId xmlns:a16="http://schemas.microsoft.com/office/drawing/2014/main" id="{6C2D468C-021C-4EDA-AA94-8434993852DA}"/>
              </a:ext>
            </a:extLst>
          </p:cNvPr>
          <p:cNvPicPr>
            <a:picLocks noGrp="1" noChangeAspect="1"/>
          </p:cNvPicPr>
          <p:nvPr>
            <p:ph idx="1"/>
          </p:nvPr>
        </p:nvPicPr>
        <p:blipFill>
          <a:blip r:embed="rId2"/>
          <a:stretch>
            <a:fillRect/>
          </a:stretch>
        </p:blipFill>
        <p:spPr>
          <a:xfrm>
            <a:off x="6095999" y="1431316"/>
            <a:ext cx="5628018" cy="4221013"/>
          </a:xfrm>
          <a:prstGeom prst="rect">
            <a:avLst/>
          </a:prstGeom>
        </p:spPr>
      </p:pic>
    </p:spTree>
    <p:extLst>
      <p:ext uri="{BB962C8B-B14F-4D97-AF65-F5344CB8AC3E}">
        <p14:creationId xmlns:p14="http://schemas.microsoft.com/office/powerpoint/2010/main" val="1843673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CE9C8E-F61D-422B-A62A-9EA273BA5A63}"/>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dirty="0">
                <a:solidFill>
                  <a:schemeClr val="tx1"/>
                </a:solidFill>
                <a:latin typeface="+mj-lt"/>
                <a:ea typeface="+mj-ea"/>
                <a:cs typeface="+mj-cs"/>
              </a:rPr>
              <a:t>Input van de </a:t>
            </a:r>
            <a:r>
              <a:rPr lang="en-US" sz="3600" kern="1200" dirty="0" err="1">
                <a:solidFill>
                  <a:schemeClr val="tx1"/>
                </a:solidFill>
                <a:latin typeface="+mj-lt"/>
                <a:ea typeface="+mj-ea"/>
                <a:cs typeface="+mj-cs"/>
              </a:rPr>
              <a:t>tafels</a:t>
            </a:r>
            <a:endParaRPr lang="en-US" sz="36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A1E5DE92-F0C8-41C4-BBD2-B17818D44108}"/>
              </a:ext>
            </a:extLst>
          </p:cNvPr>
          <p:cNvSpPr>
            <a:spLocks noGrp="1"/>
          </p:cNvSpPr>
          <p:nvPr>
            <p:ph idx="1"/>
          </p:nvPr>
        </p:nvSpPr>
        <p:spPr>
          <a:xfrm>
            <a:off x="5671320" y="353816"/>
            <a:ext cx="6172200" cy="5915212"/>
          </a:xfrm>
        </p:spPr>
        <p:txBody>
          <a:bodyPr>
            <a:noAutofit/>
          </a:bodyPr>
          <a:lstStyle/>
          <a:p>
            <a:pPr marL="0" indent="0">
              <a:buNone/>
            </a:pPr>
            <a:r>
              <a:rPr lang="nl-NL" sz="1100" b="1" i="0" u="none" strike="noStrike" baseline="0" dirty="0">
                <a:solidFill>
                  <a:srgbClr val="000000"/>
                </a:solidFill>
                <a:latin typeface="Arial" panose="020B0604020202020204" pitchFamily="34" charset="0"/>
                <a:cs typeface="Arial" panose="020B0604020202020204" pitchFamily="34" charset="0"/>
              </a:rPr>
              <a:t>Opmerkingen die gemaakt zijn: </a:t>
            </a:r>
            <a:endParaRPr lang="nl-NL" sz="1100" b="0" i="0" u="none" strike="noStrike" baseline="0" dirty="0">
              <a:solidFill>
                <a:srgbClr val="000000"/>
              </a:solidFill>
              <a:latin typeface="Arial" panose="020B0604020202020204" pitchFamily="34" charset="0"/>
              <a:cs typeface="Arial" panose="020B0604020202020204" pitchFamily="34" charset="0"/>
            </a:endParaRP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Risico aardbevingsschade (gaswinning Langelo)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Wal afgraven i.v.m. vuile grond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Natuur behouden door nieuw inplant = natuur of vijver i.v.m. afwatering en buffer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Woningen concentreren langs de Terheijlsterweg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Oostzijde van de locatie vrijhouden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Garantie maximaal 35 woningen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Bouwambitie 2001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Overgang naar platteland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 Nu op 4 </a:t>
            </a:r>
            <a:r>
              <a:rPr lang="nl-NL" sz="1100" b="0" i="0" u="none" strike="noStrike" baseline="0" dirty="0" err="1">
                <a:solidFill>
                  <a:srgbClr val="000000"/>
                </a:solidFill>
                <a:latin typeface="Arial" panose="020B0604020202020204" pitchFamily="34" charset="0"/>
                <a:cs typeface="Arial" panose="020B0604020202020204" pitchFamily="34" charset="0"/>
              </a:rPr>
              <a:t>Hec</a:t>
            </a:r>
            <a:r>
              <a:rPr lang="nl-NL" sz="1100" b="0" i="0" u="none" strike="noStrike" baseline="0" dirty="0">
                <a:solidFill>
                  <a:srgbClr val="000000"/>
                </a:solidFill>
                <a:latin typeface="Arial" panose="020B0604020202020204" pitchFamily="34" charset="0"/>
                <a:cs typeface="Arial" panose="020B0604020202020204" pitchFamily="34" charset="0"/>
              </a:rPr>
              <a:t>. 21 woningen (7+14) 7x2000m2 + 14x1000m2 (absoluut onacceptabel) voorstel 10x2500m2 max. </a:t>
            </a:r>
          </a:p>
          <a:p>
            <a:endParaRPr lang="nl-NL" sz="1100" b="0" i="0" u="none" strike="noStrike" baseline="0" dirty="0">
              <a:solidFill>
                <a:srgbClr val="000000"/>
              </a:solidFill>
              <a:latin typeface="Arial" panose="020B0604020202020204" pitchFamily="34" charset="0"/>
              <a:cs typeface="Arial" panose="020B0604020202020204" pitchFamily="34" charset="0"/>
            </a:endParaRPr>
          </a:p>
          <a:p>
            <a:pPr marL="0" indent="0">
              <a:buNone/>
            </a:pPr>
            <a:r>
              <a:rPr lang="nl-NL" sz="1100" b="1" i="0" u="none" strike="noStrike" baseline="0" dirty="0">
                <a:solidFill>
                  <a:srgbClr val="000000"/>
                </a:solidFill>
                <a:latin typeface="Arial" panose="020B0604020202020204" pitchFamily="34" charset="0"/>
                <a:cs typeface="Arial" panose="020B0604020202020204" pitchFamily="34" charset="0"/>
              </a:rPr>
              <a:t>Reactie, belofte en afspraken op de opmerkingen: </a:t>
            </a:r>
            <a:endParaRPr lang="nl-NL" sz="1100" b="0" i="0" u="none" strike="noStrike" baseline="0" dirty="0">
              <a:solidFill>
                <a:srgbClr val="000000"/>
              </a:solidFill>
              <a:latin typeface="Arial" panose="020B0604020202020204" pitchFamily="34" charset="0"/>
              <a:cs typeface="Arial" panose="020B0604020202020204" pitchFamily="34" charset="0"/>
            </a:endParaRP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Alle woningen concentreren langs de Terheijlsterweg, zal worden onderzocht. In de presentatie van 24 februari zal hier uitgebreid aandacht voor zijn. Alle woningen aan de westzijde zal niet lukken. Mede gezien het ambitieniveau, landschappelijke kwaliteit en overgang rood-groen dat wordt nagestreefd. De opmerking “evenredige verdelen” over de locatie mag niet worden vergeten. Ruimte aan de oostzijde van de locatie is mogelijk. In de voorstellen die worden gemaakt is hier gehoor aan gegeven. </a:t>
            </a:r>
          </a:p>
          <a:p>
            <a:pPr marL="0" indent="0">
              <a:buNone/>
            </a:pPr>
            <a:r>
              <a:rPr lang="nl-NL" sz="1100" b="0" i="0" u="none" strike="noStrike" baseline="0" dirty="0">
                <a:solidFill>
                  <a:srgbClr val="000000"/>
                </a:solidFill>
                <a:latin typeface="Arial" panose="020B0604020202020204" pitchFamily="34" charset="0"/>
                <a:cs typeface="Arial" panose="020B0604020202020204" pitchFamily="34" charset="0"/>
              </a:rPr>
              <a:t>Het maximaliseren en de garantie van 35 woningen is vastgelegd in de afspraken, minder woningen tot een maximum van 10 is niet haalbaar. Er wordt in een bijzonder lage dichtheid (5woning/Hectare) gebouwd. Gemiddelde woningdichtheden in het buitengebied liggen rond de 15 á 20 woningen/Hectare. Met de voorgestelde 35 woningen zal er veel ruimte en groen tussen de woningen ontstaan. De westzijde zal een iets hogere dichtheid krijgen en de oostzijde en midden) een lagere dichtheid. Zodat aan beide wensen tegemoetgekomen wordt. In de presentatie van 24 februari wordt dat inzichtelijk gemaakt. </a:t>
            </a:r>
            <a:endParaRPr lang="nl-NL" sz="11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22DB2637-737A-490D-AA67-D517F18D3329}"/>
              </a:ext>
            </a:extLst>
          </p:cNvPr>
          <p:cNvPicPr>
            <a:picLocks noChangeAspect="1"/>
          </p:cNvPicPr>
          <p:nvPr/>
        </p:nvPicPr>
        <p:blipFill>
          <a:blip r:embed="rId2"/>
          <a:stretch>
            <a:fillRect/>
          </a:stretch>
        </p:blipFill>
        <p:spPr>
          <a:xfrm>
            <a:off x="731422" y="2133721"/>
            <a:ext cx="3793582" cy="2974513"/>
          </a:xfrm>
          <a:prstGeom prst="rect">
            <a:avLst/>
          </a:prstGeom>
        </p:spPr>
      </p:pic>
    </p:spTree>
    <p:extLst>
      <p:ext uri="{BB962C8B-B14F-4D97-AF65-F5344CB8AC3E}">
        <p14:creationId xmlns:p14="http://schemas.microsoft.com/office/powerpoint/2010/main" val="235319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14A4A16E-0173-4AB9-97F3-77D125D35E65}"/>
              </a:ext>
            </a:extLst>
          </p:cNvPr>
          <p:cNvPicPr>
            <a:picLocks noChangeAspect="1"/>
          </p:cNvPicPr>
          <p:nvPr/>
        </p:nvPicPr>
        <p:blipFill>
          <a:blip r:embed="rId2"/>
          <a:stretch>
            <a:fillRect/>
          </a:stretch>
        </p:blipFill>
        <p:spPr>
          <a:xfrm>
            <a:off x="649737" y="623275"/>
            <a:ext cx="3976497" cy="5607882"/>
          </a:xfrm>
          <a:prstGeom prst="rect">
            <a:avLst/>
          </a:prstGeom>
        </p:spPr>
      </p:pic>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65500-EBEE-45F5-8E7E-EECFAC81BC17}"/>
              </a:ext>
            </a:extLst>
          </p:cNvPr>
          <p:cNvSpPr>
            <a:spLocks noGrp="1"/>
          </p:cNvSpPr>
          <p:nvPr>
            <p:ph type="title"/>
          </p:nvPr>
        </p:nvSpPr>
        <p:spPr>
          <a:xfrm>
            <a:off x="5465659" y="1188637"/>
            <a:ext cx="5642312" cy="1597228"/>
          </a:xfrm>
        </p:spPr>
        <p:txBody>
          <a:bodyPr vert="horz" lIns="91440" tIns="45720" rIns="91440" bIns="45720" rtlCol="0" anchor="ctr">
            <a:normAutofit/>
          </a:bodyPr>
          <a:lstStyle/>
          <a:p>
            <a:r>
              <a:rPr lang="en-US" sz="5400" kern="1200">
                <a:solidFill>
                  <a:schemeClr val="tx1"/>
                </a:solidFill>
                <a:latin typeface="+mj-lt"/>
                <a:ea typeface="+mj-ea"/>
                <a:cs typeface="+mj-cs"/>
              </a:rPr>
              <a:t>Zuidpoort 2020</a:t>
            </a:r>
          </a:p>
        </p:txBody>
      </p:sp>
      <p:sp>
        <p:nvSpPr>
          <p:cNvPr id="4" name="Tijdelijke aanduiding voor tekst 3">
            <a:extLst>
              <a:ext uri="{FF2B5EF4-FFF2-40B4-BE49-F238E27FC236}">
                <a16:creationId xmlns:a16="http://schemas.microsoft.com/office/drawing/2014/main" id="{400ECEE9-7B08-4B2D-932D-F414ED953ACC}"/>
              </a:ext>
            </a:extLst>
          </p:cNvPr>
          <p:cNvSpPr>
            <a:spLocks noGrp="1"/>
          </p:cNvSpPr>
          <p:nvPr>
            <p:ph type="body" sz="half" idx="2"/>
          </p:nvPr>
        </p:nvSpPr>
        <p:spPr>
          <a:xfrm>
            <a:off x="5465660" y="2998278"/>
            <a:ext cx="4370103" cy="2728198"/>
          </a:xfrm>
        </p:spPr>
        <p:txBody>
          <a:bodyPr vert="horz" lIns="91440" tIns="45720" rIns="91440" bIns="45720" rtlCol="0" anchor="t">
            <a:normAutofit/>
          </a:bodyPr>
          <a:lstStyle/>
          <a:p>
            <a:r>
              <a:rPr lang="en-US" sz="2400" dirty="0" err="1"/>
              <a:t>Vervolgens</a:t>
            </a:r>
            <a:r>
              <a:rPr lang="en-US" sz="2400" dirty="0"/>
              <a:t> </a:t>
            </a:r>
            <a:r>
              <a:rPr lang="en-US" sz="2400" dirty="0" err="1"/>
              <a:t>ontving</a:t>
            </a:r>
            <a:r>
              <a:rPr lang="en-US" sz="2400" dirty="0"/>
              <a:t> u de </a:t>
            </a:r>
            <a:r>
              <a:rPr lang="en-US" sz="2400" dirty="0" err="1"/>
              <a:t>uitnodiging</a:t>
            </a:r>
            <a:r>
              <a:rPr lang="en-US" sz="2400" dirty="0"/>
              <a:t> </a:t>
            </a:r>
            <a:r>
              <a:rPr lang="en-US" sz="2400" dirty="0" err="1"/>
              <a:t>voor</a:t>
            </a:r>
            <a:r>
              <a:rPr lang="en-US" sz="2400" dirty="0"/>
              <a:t> de </a:t>
            </a:r>
            <a:r>
              <a:rPr lang="en-US" sz="2400" dirty="0" err="1"/>
              <a:t>presentatie</a:t>
            </a:r>
            <a:r>
              <a:rPr lang="en-US" sz="2400" dirty="0"/>
              <a:t> van 24 </a:t>
            </a:r>
            <a:r>
              <a:rPr lang="en-US" sz="2400" dirty="0" err="1"/>
              <a:t>februari</a:t>
            </a:r>
            <a:r>
              <a:rPr lang="en-US" sz="2400" dirty="0"/>
              <a:t> 2020. </a:t>
            </a:r>
            <a:r>
              <a:rPr lang="en-US" sz="2400" dirty="0" err="1"/>
              <a:t>Tijdens</a:t>
            </a:r>
            <a:r>
              <a:rPr lang="en-US" sz="2400" dirty="0"/>
              <a:t> </a:t>
            </a:r>
            <a:r>
              <a:rPr lang="en-US" sz="2400" dirty="0" err="1"/>
              <a:t>deze</a:t>
            </a:r>
            <a:r>
              <a:rPr lang="en-US" sz="2400" dirty="0"/>
              <a:t> </a:t>
            </a:r>
            <a:r>
              <a:rPr lang="en-US" sz="2400" dirty="0" err="1"/>
              <a:t>avond</a:t>
            </a:r>
            <a:r>
              <a:rPr lang="en-US" sz="2400" dirty="0"/>
              <a:t> </a:t>
            </a:r>
            <a:r>
              <a:rPr lang="en-US" sz="2400" dirty="0" err="1"/>
              <a:t>werden</a:t>
            </a:r>
            <a:r>
              <a:rPr lang="en-US" sz="2400" dirty="0"/>
              <a:t> de </a:t>
            </a:r>
            <a:r>
              <a:rPr lang="en-US" sz="2400" dirty="0" err="1"/>
              <a:t>drie</a:t>
            </a:r>
            <a:r>
              <a:rPr lang="en-US" sz="2400" dirty="0"/>
              <a:t> </a:t>
            </a:r>
            <a:r>
              <a:rPr lang="en-US" sz="2400" dirty="0" err="1"/>
              <a:t>denkrichtingen</a:t>
            </a:r>
            <a:r>
              <a:rPr lang="en-US" sz="2400" dirty="0"/>
              <a:t> </a:t>
            </a:r>
            <a:r>
              <a:rPr lang="en-US" sz="2400" dirty="0" err="1"/>
              <a:t>gepresenteerd</a:t>
            </a:r>
            <a:r>
              <a:rPr lang="en-US" sz="2400" dirty="0"/>
              <a:t>.</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2467426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CE9C8E-F61D-422B-A62A-9EA273BA5A63}"/>
              </a:ext>
            </a:extLst>
          </p:cNvPr>
          <p:cNvSpPr>
            <a:spLocks noGrp="1"/>
          </p:cNvSpPr>
          <p:nvPr>
            <p:ph type="title"/>
          </p:nvPr>
        </p:nvSpPr>
        <p:spPr>
          <a:xfrm>
            <a:off x="647174" y="744558"/>
            <a:ext cx="4560584" cy="1128068"/>
          </a:xfrm>
        </p:spPr>
        <p:txBody>
          <a:bodyPr vert="horz" lIns="91440" tIns="45720" rIns="91440" bIns="45720" rtlCol="0" anchor="ctr">
            <a:normAutofit/>
          </a:bodyPr>
          <a:lstStyle/>
          <a:p>
            <a:r>
              <a:rPr lang="en-US" sz="4000"/>
              <a:t>Zuidpoort 2020</a:t>
            </a: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07D7FE2C-5ED6-4ACA-84CB-01A874058775}"/>
              </a:ext>
            </a:extLst>
          </p:cNvPr>
          <p:cNvSpPr>
            <a:spLocks noGrp="1"/>
          </p:cNvSpPr>
          <p:nvPr>
            <p:ph type="body" sz="half" idx="2"/>
          </p:nvPr>
        </p:nvSpPr>
        <p:spPr>
          <a:xfrm>
            <a:off x="590719" y="2330505"/>
            <a:ext cx="4946481" cy="3979585"/>
          </a:xfrm>
        </p:spPr>
        <p:txBody>
          <a:bodyPr vert="horz" lIns="91440" tIns="45720" rIns="91440" bIns="45720" rtlCol="0" anchor="ctr">
            <a:noAutofit/>
          </a:bodyPr>
          <a:lstStyle/>
          <a:p>
            <a:r>
              <a:rPr lang="en-US" sz="1100" b="1" dirty="0"/>
              <a:t>Agenda </a:t>
            </a:r>
            <a:r>
              <a:rPr lang="en-US" sz="1100" b="1" dirty="0" err="1"/>
              <a:t>presentatie</a:t>
            </a:r>
            <a:r>
              <a:rPr lang="en-US" sz="1100" b="1" dirty="0"/>
              <a:t> </a:t>
            </a:r>
            <a:r>
              <a:rPr lang="en-US" sz="1100" b="1" dirty="0" err="1"/>
              <a:t>gegeven</a:t>
            </a:r>
            <a:r>
              <a:rPr lang="en-US" sz="1100" b="1" dirty="0"/>
              <a:t> 24 </a:t>
            </a:r>
            <a:r>
              <a:rPr lang="en-US" sz="1100" b="1" dirty="0" err="1"/>
              <a:t>februari</a:t>
            </a:r>
            <a:r>
              <a:rPr lang="en-US" sz="1100" b="1" dirty="0"/>
              <a:t> 2020</a:t>
            </a:r>
          </a:p>
          <a:p>
            <a:r>
              <a:rPr lang="en-US" sz="1100" b="1" dirty="0"/>
              <a:t>Opening</a:t>
            </a:r>
          </a:p>
          <a:p>
            <a:pPr marL="0" indent="-228600">
              <a:buFont typeface="Arial" panose="020B0604020202020204" pitchFamily="34" charset="0"/>
              <a:buChar char="•"/>
            </a:pPr>
            <a:r>
              <a:rPr lang="en-US" sz="1100" dirty="0" err="1"/>
              <a:t>Mededelingen</a:t>
            </a:r>
            <a:endParaRPr lang="en-US" sz="1100" dirty="0"/>
          </a:p>
          <a:p>
            <a:pPr marL="0" indent="-228600">
              <a:buFont typeface="Arial" panose="020B0604020202020204" pitchFamily="34" charset="0"/>
              <a:buChar char="•"/>
            </a:pPr>
            <a:r>
              <a:rPr lang="en-US" sz="1100" dirty="0"/>
              <a:t>Doel van de </a:t>
            </a:r>
            <a:r>
              <a:rPr lang="en-US" sz="1100" dirty="0" err="1"/>
              <a:t>avond</a:t>
            </a:r>
            <a:r>
              <a:rPr lang="en-US" sz="1100" dirty="0"/>
              <a:t>, planning</a:t>
            </a:r>
          </a:p>
          <a:p>
            <a:r>
              <a:rPr lang="en-US" sz="1100" b="1" dirty="0" err="1"/>
              <a:t>Toelichting</a:t>
            </a:r>
            <a:r>
              <a:rPr lang="en-US" sz="1100" b="1" dirty="0"/>
              <a:t> op </a:t>
            </a:r>
            <a:r>
              <a:rPr lang="en-US" sz="1100" b="1" dirty="0" err="1"/>
              <a:t>voorgaande</a:t>
            </a:r>
            <a:endParaRPr lang="en-US" sz="1100" b="1" dirty="0"/>
          </a:p>
          <a:p>
            <a:pPr marL="0" indent="-228600">
              <a:buFont typeface="Arial" panose="020B0604020202020204" pitchFamily="34" charset="0"/>
              <a:buChar char="•"/>
            </a:pPr>
            <a:r>
              <a:rPr lang="en-US" sz="1100" dirty="0"/>
              <a:t>Wat </a:t>
            </a:r>
            <a:r>
              <a:rPr lang="en-US" sz="1100" dirty="0" err="1"/>
              <a:t>ging</a:t>
            </a:r>
            <a:r>
              <a:rPr lang="en-US" sz="1100" dirty="0"/>
              <a:t> er </a:t>
            </a:r>
            <a:r>
              <a:rPr lang="en-US" sz="1100" dirty="0" err="1"/>
              <a:t>meer</a:t>
            </a:r>
            <a:r>
              <a:rPr lang="en-US" sz="1100" dirty="0"/>
              <a:t> </a:t>
            </a:r>
            <a:r>
              <a:rPr lang="en-US" sz="1100" dirty="0" err="1"/>
              <a:t>aan</a:t>
            </a:r>
            <a:r>
              <a:rPr lang="en-US" sz="1100" dirty="0"/>
              <a:t> </a:t>
            </a:r>
            <a:r>
              <a:rPr lang="en-US" sz="1100" dirty="0" err="1"/>
              <a:t>vooraf</a:t>
            </a:r>
            <a:r>
              <a:rPr lang="en-US" sz="1100" dirty="0"/>
              <a:t>, (</a:t>
            </a:r>
            <a:r>
              <a:rPr lang="en-US" sz="1100" dirty="0" err="1"/>
              <a:t>schetsschuit</a:t>
            </a:r>
            <a:r>
              <a:rPr lang="en-US" sz="1100" dirty="0"/>
              <a:t> en </a:t>
            </a:r>
            <a:r>
              <a:rPr lang="en-US" sz="1100" dirty="0" err="1"/>
              <a:t>ruimtelijkkader</a:t>
            </a:r>
            <a:r>
              <a:rPr lang="en-US" sz="1100" dirty="0"/>
              <a:t>)</a:t>
            </a:r>
          </a:p>
          <a:p>
            <a:pPr marL="0" indent="-228600">
              <a:buFont typeface="Arial" panose="020B0604020202020204" pitchFamily="34" charset="0"/>
              <a:buChar char="•"/>
            </a:pPr>
            <a:r>
              <a:rPr lang="en-US" sz="1100" dirty="0" err="1"/>
              <a:t>Terheijl</a:t>
            </a:r>
            <a:r>
              <a:rPr lang="en-US" sz="1100" dirty="0"/>
              <a:t>, </a:t>
            </a:r>
            <a:r>
              <a:rPr lang="en-US" sz="1100" dirty="0" err="1"/>
              <a:t>landschappelijke</a:t>
            </a:r>
            <a:r>
              <a:rPr lang="en-US" sz="1100" dirty="0"/>
              <a:t> in </a:t>
            </a:r>
            <a:r>
              <a:rPr lang="en-US" sz="1100" dirty="0" err="1"/>
              <a:t>tijd</a:t>
            </a:r>
            <a:endParaRPr lang="en-US" sz="1100" dirty="0"/>
          </a:p>
          <a:p>
            <a:pPr marL="0" indent="-228600">
              <a:buFont typeface="Arial" panose="020B0604020202020204" pitchFamily="34" charset="0"/>
              <a:buChar char="•"/>
            </a:pPr>
            <a:r>
              <a:rPr lang="en-US" sz="1100" dirty="0" err="1"/>
              <a:t>Onderzoeken</a:t>
            </a:r>
            <a:r>
              <a:rPr lang="en-US" sz="1100" dirty="0"/>
              <a:t> en </a:t>
            </a:r>
            <a:r>
              <a:rPr lang="en-US" sz="1100" dirty="0" err="1"/>
              <a:t>conclusies</a:t>
            </a:r>
            <a:endParaRPr lang="en-US" sz="1100" dirty="0"/>
          </a:p>
          <a:p>
            <a:pPr marL="0" indent="-228600">
              <a:buFont typeface="Arial" panose="020B0604020202020204" pitchFamily="34" charset="0"/>
              <a:buChar char="•"/>
            </a:pPr>
            <a:r>
              <a:rPr lang="en-US" sz="1100" dirty="0"/>
              <a:t>Korte </a:t>
            </a:r>
            <a:r>
              <a:rPr lang="en-US" sz="1100" dirty="0" err="1"/>
              <a:t>terugblik</a:t>
            </a:r>
            <a:r>
              <a:rPr lang="en-US" sz="1100" dirty="0"/>
              <a:t> 3 </a:t>
            </a:r>
            <a:r>
              <a:rPr lang="en-US" sz="1100" dirty="0" err="1"/>
              <a:t>okt</a:t>
            </a:r>
            <a:r>
              <a:rPr lang="en-US" sz="1100" dirty="0"/>
              <a:t> 2019</a:t>
            </a:r>
          </a:p>
          <a:p>
            <a:pPr marL="0" indent="-228600">
              <a:buFont typeface="Arial" panose="020B0604020202020204" pitchFamily="34" charset="0"/>
              <a:buChar char="•"/>
            </a:pPr>
            <a:r>
              <a:rPr lang="en-US" sz="1100" dirty="0"/>
              <a:t>Korte </a:t>
            </a:r>
            <a:r>
              <a:rPr lang="en-US" sz="1100" dirty="0" err="1"/>
              <a:t>terugblik</a:t>
            </a:r>
            <a:r>
              <a:rPr lang="en-US" sz="1100" dirty="0"/>
              <a:t> 25 </a:t>
            </a:r>
            <a:r>
              <a:rPr lang="en-US" sz="1100" dirty="0" err="1"/>
              <a:t>nov</a:t>
            </a:r>
            <a:r>
              <a:rPr lang="en-US" sz="1100" dirty="0"/>
              <a:t> 2019</a:t>
            </a:r>
          </a:p>
          <a:p>
            <a:pPr marL="0" indent="-228600">
              <a:buFont typeface="Arial" panose="020B0604020202020204" pitchFamily="34" charset="0"/>
              <a:buChar char="•"/>
            </a:pPr>
            <a:r>
              <a:rPr lang="en-US" sz="1100" dirty="0" err="1"/>
              <a:t>Analyse</a:t>
            </a:r>
            <a:r>
              <a:rPr lang="en-US" sz="1100" dirty="0"/>
              <a:t>/</a:t>
            </a:r>
            <a:r>
              <a:rPr lang="en-US" sz="1100" dirty="0" err="1"/>
              <a:t>conclusie</a:t>
            </a:r>
            <a:r>
              <a:rPr lang="en-US" sz="1100" dirty="0"/>
              <a:t> van de input </a:t>
            </a:r>
            <a:r>
              <a:rPr lang="en-US" sz="1100" dirty="0" err="1"/>
              <a:t>uit</a:t>
            </a:r>
            <a:r>
              <a:rPr lang="en-US" sz="1100" dirty="0"/>
              <a:t> </a:t>
            </a:r>
            <a:r>
              <a:rPr lang="en-US" sz="1100" dirty="0" err="1"/>
              <a:t>voorgaande</a:t>
            </a:r>
            <a:r>
              <a:rPr lang="en-US" sz="1100" dirty="0"/>
              <a:t> </a:t>
            </a:r>
            <a:r>
              <a:rPr lang="en-US" sz="1100" dirty="0" err="1"/>
              <a:t>thema’s</a:t>
            </a:r>
            <a:endParaRPr lang="en-US" sz="1100" dirty="0"/>
          </a:p>
          <a:p>
            <a:r>
              <a:rPr lang="en-US" sz="1100" b="1" dirty="0" err="1"/>
              <a:t>Toelichting</a:t>
            </a:r>
            <a:r>
              <a:rPr lang="en-US" sz="1100" b="1" dirty="0"/>
              <a:t> op de </a:t>
            </a:r>
            <a:r>
              <a:rPr lang="en-US" sz="1100" b="1" dirty="0" err="1"/>
              <a:t>voorgestelde</a:t>
            </a:r>
            <a:r>
              <a:rPr lang="en-US" sz="1100" b="1" dirty="0"/>
              <a:t> </a:t>
            </a:r>
            <a:r>
              <a:rPr lang="en-US" sz="1100" b="1" dirty="0" err="1"/>
              <a:t>denkrichtingen</a:t>
            </a:r>
            <a:endParaRPr lang="en-US" sz="1100" b="1" dirty="0"/>
          </a:p>
          <a:p>
            <a:pPr marL="0" indent="-228600">
              <a:buFont typeface="Arial" panose="020B0604020202020204" pitchFamily="34" charset="0"/>
              <a:buChar char="•"/>
            </a:pPr>
            <a:r>
              <a:rPr lang="en-US" sz="1100" dirty="0" err="1"/>
              <a:t>Onderzoek</a:t>
            </a:r>
            <a:r>
              <a:rPr lang="en-US" sz="1100" dirty="0"/>
              <a:t> </a:t>
            </a:r>
            <a:r>
              <a:rPr lang="en-US" sz="1100" dirty="0" err="1"/>
              <a:t>naar</a:t>
            </a:r>
            <a:r>
              <a:rPr lang="en-US" sz="1100" dirty="0"/>
              <a:t> </a:t>
            </a:r>
            <a:r>
              <a:rPr lang="en-US" sz="1100" dirty="0" err="1"/>
              <a:t>verdichting</a:t>
            </a:r>
            <a:endParaRPr lang="en-US" sz="1100" dirty="0"/>
          </a:p>
          <a:p>
            <a:pPr marL="0" indent="-228600">
              <a:buFont typeface="Arial" panose="020B0604020202020204" pitchFamily="34" charset="0"/>
              <a:buChar char="•"/>
            </a:pPr>
            <a:r>
              <a:rPr lang="en-US" sz="1100" dirty="0"/>
              <a:t>3 </a:t>
            </a:r>
            <a:r>
              <a:rPr lang="en-US" sz="1100" dirty="0" err="1"/>
              <a:t>denkrichtingen</a:t>
            </a:r>
            <a:endParaRPr lang="en-US" sz="1100" dirty="0"/>
          </a:p>
          <a:p>
            <a:r>
              <a:rPr lang="en-US" sz="1100" b="1" dirty="0" err="1"/>
              <a:t>Pauze</a:t>
            </a:r>
            <a:r>
              <a:rPr lang="en-US" sz="1100" b="1" dirty="0"/>
              <a:t>….</a:t>
            </a:r>
          </a:p>
          <a:p>
            <a:r>
              <a:rPr lang="en-US" sz="1100" b="1" dirty="0" err="1"/>
              <a:t>Meningsvorming</a:t>
            </a:r>
            <a:r>
              <a:rPr lang="en-US" sz="1100" b="1" dirty="0"/>
              <a:t> </a:t>
            </a:r>
            <a:r>
              <a:rPr lang="en-US" sz="1100" b="1" dirty="0" err="1"/>
              <a:t>voor</a:t>
            </a:r>
            <a:r>
              <a:rPr lang="en-US" sz="1100" b="1" dirty="0"/>
              <a:t> de 3 </a:t>
            </a:r>
            <a:r>
              <a:rPr lang="en-US" sz="1100" b="1" dirty="0" err="1"/>
              <a:t>denkrichtingen</a:t>
            </a:r>
            <a:endParaRPr lang="en-US" sz="1100" dirty="0"/>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a:extLst>
              <a:ext uri="{FF2B5EF4-FFF2-40B4-BE49-F238E27FC236}">
                <a16:creationId xmlns:a16="http://schemas.microsoft.com/office/drawing/2014/main" id="{D37E4B44-FB00-4C97-A8E0-4851C93B9380}"/>
              </a:ext>
            </a:extLst>
          </p:cNvPr>
          <p:cNvPicPr>
            <a:picLocks noGrp="1" noChangeAspect="1"/>
          </p:cNvPicPr>
          <p:nvPr>
            <p:ph idx="1"/>
          </p:nvPr>
        </p:nvPicPr>
        <p:blipFill rotWithShape="1">
          <a:blip r:embed="rId2"/>
          <a:srcRect l="2226" r="21694" b="-1"/>
          <a:stretch/>
        </p:blipFill>
        <p:spPr>
          <a:xfrm>
            <a:off x="5930803" y="744558"/>
            <a:ext cx="3918047" cy="3798085"/>
          </a:xfrm>
          <a:prstGeom prst="rect">
            <a:avLst/>
          </a:prstGeom>
        </p:spPr>
      </p:pic>
      <p:sp>
        <p:nvSpPr>
          <p:cNvPr id="7" name="Tekstvak 6">
            <a:extLst>
              <a:ext uri="{FF2B5EF4-FFF2-40B4-BE49-F238E27FC236}">
                <a16:creationId xmlns:a16="http://schemas.microsoft.com/office/drawing/2014/main" id="{826DD737-87F1-42A6-ABED-001BE89692A8}"/>
              </a:ext>
            </a:extLst>
          </p:cNvPr>
          <p:cNvSpPr txBox="1"/>
          <p:nvPr/>
        </p:nvSpPr>
        <p:spPr>
          <a:xfrm>
            <a:off x="5930803" y="4620937"/>
            <a:ext cx="5670478" cy="938719"/>
          </a:xfrm>
          <a:prstGeom prst="rect">
            <a:avLst/>
          </a:prstGeom>
          <a:noFill/>
        </p:spPr>
        <p:txBody>
          <a:bodyPr wrap="square" rtlCol="0">
            <a:spAutoFit/>
          </a:bodyPr>
          <a:lstStyle/>
          <a:p>
            <a:r>
              <a:rPr lang="nl-NL" sz="1100" b="0" i="0" u="none" strike="noStrike" baseline="0" dirty="0">
                <a:solidFill>
                  <a:srgbClr val="000000"/>
                </a:solidFill>
                <a:latin typeface="Arial" panose="020B0604020202020204" pitchFamily="34" charset="0"/>
              </a:rPr>
              <a:t>Vast onderdeel van elke presentatie is alle voorgaande input te delen. Tijdens deze bijeenkomst is alle informatie samengevoegd in dit beeld (onderdeel van de presentatie). Op basis van deze sheet en naar aanleiding van inrichtingsoplossing die 3 oktober en 25 november zijn ontstaan is een verdichtingsstudie met straatperspectief getoond. Positieve en negatieve aspecten zijn gedeeld. (Zie presentatie van die avond op de site)</a:t>
            </a:r>
            <a:endParaRPr lang="nl-NL" sz="1100" dirty="0"/>
          </a:p>
        </p:txBody>
      </p:sp>
    </p:spTree>
    <p:extLst>
      <p:ext uri="{BB962C8B-B14F-4D97-AF65-F5344CB8AC3E}">
        <p14:creationId xmlns:p14="http://schemas.microsoft.com/office/powerpoint/2010/main" val="2811487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8669E2-D016-4AC8-ABC4-EFDB1F073CE7}"/>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Zuidpoort 2020</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2350CB60-DF1F-4B35-A6C8-F95B828D817F}"/>
              </a:ext>
            </a:extLst>
          </p:cNvPr>
          <p:cNvSpPr>
            <a:spLocks noGrp="1"/>
          </p:cNvSpPr>
          <p:nvPr>
            <p:ph type="body" sz="half" idx="2"/>
          </p:nvPr>
        </p:nvSpPr>
        <p:spPr>
          <a:xfrm>
            <a:off x="793661" y="2599509"/>
            <a:ext cx="4530898" cy="3639450"/>
          </a:xfrm>
        </p:spPr>
        <p:txBody>
          <a:bodyPr vert="horz" lIns="91440" tIns="45720" rIns="91440" bIns="45720" rtlCol="0" anchor="ctr">
            <a:normAutofit/>
          </a:bodyPr>
          <a:lstStyle/>
          <a:p>
            <a:r>
              <a:rPr lang="en-US" sz="1400" b="0" i="0" u="none" strike="noStrike" baseline="0" dirty="0"/>
              <a:t>Na de </a:t>
            </a:r>
            <a:r>
              <a:rPr lang="en-US" sz="1400" b="0" i="0" u="none" strike="noStrike" baseline="0" dirty="0" err="1"/>
              <a:t>pauze</a:t>
            </a:r>
            <a:r>
              <a:rPr lang="en-US" sz="1400" b="0" i="0" u="none" strike="noStrike" baseline="0" dirty="0"/>
              <a:t> was er </a:t>
            </a:r>
            <a:r>
              <a:rPr lang="en-US" sz="1400" b="0" i="0" u="none" strike="noStrike" baseline="0" dirty="0" err="1"/>
              <a:t>voldoende</a:t>
            </a:r>
            <a:r>
              <a:rPr lang="en-US" sz="1400" b="0" i="0" u="none" strike="noStrike" baseline="0" dirty="0"/>
              <a:t> </a:t>
            </a:r>
            <a:r>
              <a:rPr lang="en-US" sz="1400" b="0" i="0" u="none" strike="noStrike" baseline="0" dirty="0" err="1"/>
              <a:t>ruimte</a:t>
            </a:r>
            <a:r>
              <a:rPr lang="en-US" sz="1400" b="0" i="0" u="none" strike="noStrike" baseline="0" dirty="0"/>
              <a:t> en </a:t>
            </a:r>
            <a:r>
              <a:rPr lang="en-US" sz="1400" b="0" i="0" u="none" strike="noStrike" baseline="0" dirty="0" err="1"/>
              <a:t>gelegenheid</a:t>
            </a:r>
            <a:r>
              <a:rPr lang="en-US" sz="1400" b="0" i="0" u="none" strike="noStrike" baseline="0" dirty="0"/>
              <a:t> </a:t>
            </a:r>
            <a:r>
              <a:rPr lang="en-US" sz="1400" b="0" i="0" u="none" strike="noStrike" baseline="0" dirty="0" err="1"/>
              <a:t>te</a:t>
            </a:r>
            <a:r>
              <a:rPr lang="en-US" sz="1400" b="0" i="0" u="none" strike="noStrike" baseline="0" dirty="0"/>
              <a:t> </a:t>
            </a:r>
            <a:r>
              <a:rPr lang="en-US" sz="1400" b="0" i="0" u="none" strike="noStrike" baseline="0" dirty="0" err="1"/>
              <a:t>discussiëren</a:t>
            </a:r>
            <a:r>
              <a:rPr lang="en-US" sz="1400" b="0" i="0" u="none" strike="noStrike" baseline="0" dirty="0"/>
              <a:t>. </a:t>
            </a:r>
            <a:r>
              <a:rPr lang="en-US" sz="1400" b="0" i="0" u="none" strike="noStrike" baseline="0" dirty="0" err="1"/>
              <a:t>Wisselend</a:t>
            </a:r>
            <a:r>
              <a:rPr lang="en-US" sz="1400" b="0" i="0" u="none" strike="noStrike" baseline="0" dirty="0"/>
              <a:t> en </a:t>
            </a:r>
            <a:r>
              <a:rPr lang="en-US" sz="1400" b="0" i="0" u="none" strike="noStrike" baseline="0" dirty="0" err="1"/>
              <a:t>roulerend</a:t>
            </a:r>
            <a:r>
              <a:rPr lang="en-US" sz="1400" b="0" i="0" u="none" strike="noStrike" baseline="0" dirty="0"/>
              <a:t> </a:t>
            </a:r>
            <a:r>
              <a:rPr lang="en-US" sz="1400" b="0" i="0" u="none" strike="noStrike" baseline="0" dirty="0" err="1"/>
              <a:t>konden</a:t>
            </a:r>
            <a:r>
              <a:rPr lang="en-US" sz="1400" b="0" i="0" u="none" strike="noStrike" baseline="0" dirty="0"/>
              <a:t> </a:t>
            </a:r>
            <a:r>
              <a:rPr lang="en-US" sz="1400" b="0" i="0" u="none" strike="noStrike" baseline="0" dirty="0" err="1"/>
              <a:t>belanghebbenden</a:t>
            </a:r>
            <a:r>
              <a:rPr lang="en-US" sz="1400" b="0" i="0" u="none" strike="noStrike" baseline="0" dirty="0"/>
              <a:t> </a:t>
            </a:r>
            <a:r>
              <a:rPr lang="en-US" sz="1400" b="0" i="0" u="none" strike="noStrike" baseline="0" dirty="0" err="1"/>
              <a:t>langs</a:t>
            </a:r>
            <a:r>
              <a:rPr lang="en-US" sz="1400" b="0" i="0" u="none" strike="noStrike" baseline="0" dirty="0"/>
              <a:t> de 3 </a:t>
            </a:r>
            <a:r>
              <a:rPr lang="en-US" sz="1400" b="0" i="0" u="none" strike="noStrike" baseline="0" dirty="0" err="1"/>
              <a:t>denkrichtingen</a:t>
            </a:r>
            <a:r>
              <a:rPr lang="en-US" sz="1400" b="0" i="0" u="none" strike="noStrike" baseline="0" dirty="0"/>
              <a:t>. </a:t>
            </a:r>
          </a:p>
          <a:p>
            <a:r>
              <a:rPr lang="en-US" sz="1400" b="0" i="0" u="none" strike="noStrike" baseline="0" dirty="0"/>
              <a:t>De </a:t>
            </a:r>
            <a:r>
              <a:rPr lang="en-US" sz="1400" b="0" i="0" u="none" strike="noStrike" baseline="0" dirty="0" err="1"/>
              <a:t>afbeeldingen</a:t>
            </a:r>
            <a:r>
              <a:rPr lang="en-US" sz="1400" b="0" i="0" u="none" strike="noStrike" baseline="0" dirty="0"/>
              <a:t> </a:t>
            </a:r>
            <a:r>
              <a:rPr lang="en-US" sz="1400" b="0" i="0" u="none" strike="noStrike" baseline="0" dirty="0" err="1"/>
              <a:t>lagen</a:t>
            </a:r>
            <a:r>
              <a:rPr lang="en-US" sz="1400" b="0" i="0" u="none" strike="noStrike" baseline="0" dirty="0"/>
              <a:t> op </a:t>
            </a:r>
            <a:r>
              <a:rPr lang="en-US" sz="1400" b="0" i="0" u="none" strike="noStrike" baseline="0" dirty="0" err="1"/>
              <a:t>tafel</a:t>
            </a:r>
            <a:r>
              <a:rPr lang="en-US" sz="1400" b="0" i="0" u="none" strike="noStrike" baseline="0" dirty="0"/>
              <a:t>, of </a:t>
            </a:r>
            <a:r>
              <a:rPr lang="en-US" sz="1400" b="0" i="0" u="none" strike="noStrike" baseline="0" dirty="0" err="1"/>
              <a:t>hingen</a:t>
            </a:r>
            <a:r>
              <a:rPr lang="en-US" sz="1400" b="0" i="0" u="none" strike="noStrike" baseline="0" dirty="0"/>
              <a:t> </a:t>
            </a:r>
            <a:r>
              <a:rPr lang="en-US" sz="1400" b="0" i="0" u="none" strike="noStrike" baseline="0" dirty="0" err="1"/>
              <a:t>aan</a:t>
            </a:r>
            <a:r>
              <a:rPr lang="en-US" sz="1400" b="0" i="0" u="none" strike="noStrike" baseline="0" dirty="0"/>
              <a:t> de wand, </a:t>
            </a:r>
            <a:r>
              <a:rPr lang="en-US" sz="1400" b="0" i="0" u="none" strike="noStrike" baseline="0" dirty="0" err="1"/>
              <a:t>belanghebbenden</a:t>
            </a:r>
            <a:r>
              <a:rPr lang="en-US" sz="1400" b="0" i="0" u="none" strike="noStrike" baseline="0" dirty="0"/>
              <a:t> </a:t>
            </a:r>
            <a:r>
              <a:rPr lang="en-US" sz="1400" b="0" i="0" u="none" strike="noStrike" baseline="0" dirty="0" err="1"/>
              <a:t>konden</a:t>
            </a:r>
            <a:r>
              <a:rPr lang="en-US" sz="1400" b="0" i="0" u="none" strike="noStrike" baseline="0" dirty="0"/>
              <a:t> </a:t>
            </a:r>
            <a:r>
              <a:rPr lang="en-US" sz="1400" b="0" i="0" u="none" strike="noStrike" baseline="0" dirty="0" err="1"/>
              <a:t>doormiddel</a:t>
            </a:r>
            <a:r>
              <a:rPr lang="en-US" sz="1400" b="0" i="0" u="none" strike="noStrike" baseline="0" dirty="0"/>
              <a:t> van </a:t>
            </a:r>
            <a:r>
              <a:rPr lang="en-US" sz="1400" b="0" i="0" u="none" strike="noStrike" baseline="0" dirty="0" err="1"/>
              <a:t>memostickers</a:t>
            </a:r>
            <a:r>
              <a:rPr lang="en-US" sz="1400" b="0" i="0" u="none" strike="noStrike" baseline="0" dirty="0"/>
              <a:t> of </a:t>
            </a:r>
            <a:r>
              <a:rPr lang="en-US" sz="1400" b="0" i="0" u="none" strike="noStrike" baseline="0" dirty="0" err="1"/>
              <a:t>geschreven</a:t>
            </a:r>
            <a:r>
              <a:rPr lang="en-US" sz="1400" b="0" i="0" u="none" strike="noStrike" baseline="0" dirty="0"/>
              <a:t> </a:t>
            </a:r>
            <a:r>
              <a:rPr lang="en-US" sz="1400" b="0" i="0" u="none" strike="noStrike" baseline="0" dirty="0" err="1"/>
              <a:t>tekst</a:t>
            </a:r>
            <a:r>
              <a:rPr lang="en-US" sz="1400" b="0" i="0" u="none" strike="noStrike" baseline="0" dirty="0"/>
              <a:t> </a:t>
            </a:r>
            <a:r>
              <a:rPr lang="en-US" sz="1400" b="0" i="0" u="none" strike="noStrike" baseline="0" dirty="0" err="1"/>
              <a:t>opmerking</a:t>
            </a:r>
            <a:r>
              <a:rPr lang="en-US" sz="1400" b="0" i="0" u="none" strike="noStrike" baseline="0" dirty="0"/>
              <a:t> en/of </a:t>
            </a:r>
            <a:r>
              <a:rPr lang="en-US" sz="1400" b="0" i="0" u="none" strike="noStrike" baseline="0" dirty="0" err="1"/>
              <a:t>toevoegingen</a:t>
            </a:r>
            <a:r>
              <a:rPr lang="en-US" sz="1400" b="0" i="0" u="none" strike="noStrike" baseline="0" dirty="0"/>
              <a:t> </a:t>
            </a:r>
            <a:r>
              <a:rPr lang="en-US" sz="1400" b="0" i="0" u="none" strike="noStrike" baseline="0" dirty="0" err="1"/>
              <a:t>vermelden</a:t>
            </a:r>
            <a:r>
              <a:rPr lang="en-US" sz="1400" b="0" i="0" u="none" strike="noStrike" baseline="0" dirty="0"/>
              <a:t>. </a:t>
            </a:r>
            <a:r>
              <a:rPr lang="en-US" sz="1400" b="0" i="0" u="none" strike="noStrike" baseline="0" dirty="0" err="1"/>
              <a:t>Uit</a:t>
            </a:r>
            <a:r>
              <a:rPr lang="en-US" sz="1400" b="0" i="0" u="none" strike="noStrike" baseline="0" dirty="0"/>
              <a:t> de </a:t>
            </a:r>
            <a:r>
              <a:rPr lang="en-US" sz="1400" b="0" i="0" u="none" strike="noStrike" baseline="0" dirty="0" err="1"/>
              <a:t>gespreken</a:t>
            </a:r>
            <a:r>
              <a:rPr lang="en-US" sz="1400" b="0" i="0" u="none" strike="noStrike" baseline="0" dirty="0"/>
              <a:t> en </a:t>
            </a:r>
            <a:r>
              <a:rPr lang="en-US" sz="1400" b="0" i="0" u="none" strike="noStrike" baseline="0" dirty="0" err="1"/>
              <a:t>reacties</a:t>
            </a:r>
            <a:r>
              <a:rPr lang="en-US" sz="1400" b="0" i="0" u="none" strike="noStrike" baseline="0" dirty="0"/>
              <a:t> </a:t>
            </a:r>
            <a:r>
              <a:rPr lang="en-US" sz="1400" b="0" i="0" u="none" strike="noStrike" baseline="0" dirty="0" err="1"/>
              <a:t>werd</a:t>
            </a:r>
            <a:r>
              <a:rPr lang="en-US" sz="1400" b="0" i="0" u="none" strike="noStrike" baseline="0" dirty="0"/>
              <a:t> de </a:t>
            </a:r>
            <a:r>
              <a:rPr lang="en-US" sz="1400" b="0" i="0" u="none" strike="noStrike" baseline="0" dirty="0" err="1"/>
              <a:t>voorkeur</a:t>
            </a:r>
            <a:r>
              <a:rPr lang="en-US" sz="1400" b="0" i="0" u="none" strike="noStrike" baseline="0" dirty="0"/>
              <a:t> </a:t>
            </a:r>
            <a:r>
              <a:rPr lang="en-US" sz="1400" b="0" i="0" u="none" strike="noStrike" baseline="0" dirty="0" err="1"/>
              <a:t>aangegeven</a:t>
            </a:r>
            <a:r>
              <a:rPr lang="en-US" sz="1400" b="0" i="0" u="none" strike="noStrike" baseline="0" dirty="0"/>
              <a:t> </a:t>
            </a:r>
            <a:r>
              <a:rPr lang="en-US" sz="1400" b="0" i="0" u="none" strike="noStrike" baseline="0" dirty="0" err="1"/>
              <a:t>voor</a:t>
            </a:r>
            <a:r>
              <a:rPr lang="en-US" sz="1400" b="0" i="0" u="none" strike="noStrike" baseline="0" dirty="0"/>
              <a:t> </a:t>
            </a:r>
            <a:r>
              <a:rPr lang="en-US" sz="1400" b="0" i="0" u="none" strike="noStrike" baseline="0" dirty="0" err="1"/>
              <a:t>een</a:t>
            </a:r>
            <a:r>
              <a:rPr lang="en-US" sz="1400" b="0" i="0" u="none" strike="noStrike" baseline="0" dirty="0"/>
              <a:t> </a:t>
            </a:r>
            <a:r>
              <a:rPr lang="en-US" sz="1400" b="0" i="0" u="none" strike="noStrike" baseline="0" dirty="0" err="1"/>
              <a:t>evenredige</a:t>
            </a:r>
            <a:r>
              <a:rPr lang="en-US" sz="1400" b="0" i="0" u="none" strike="noStrike" baseline="0" dirty="0"/>
              <a:t> </a:t>
            </a:r>
            <a:r>
              <a:rPr lang="en-US" sz="1400" b="0" i="0" u="none" strike="noStrike" baseline="0" dirty="0" err="1"/>
              <a:t>verdeling</a:t>
            </a:r>
            <a:r>
              <a:rPr lang="en-US" sz="1400" b="0" i="0" u="none" strike="noStrike" baseline="0" dirty="0"/>
              <a:t> van de </a:t>
            </a:r>
            <a:r>
              <a:rPr lang="en-US" sz="1400" b="0" i="0" u="none" strike="noStrike" baseline="0" dirty="0" err="1"/>
              <a:t>woningbouw</a:t>
            </a:r>
            <a:r>
              <a:rPr lang="en-US" sz="1400" b="0" i="0" u="none" strike="noStrike" baseline="0" dirty="0"/>
              <a:t> over het </a:t>
            </a:r>
            <a:r>
              <a:rPr lang="en-US" sz="1400" b="0" i="0" u="none" strike="noStrike" baseline="0" dirty="0" err="1"/>
              <a:t>gehele</a:t>
            </a:r>
            <a:r>
              <a:rPr lang="en-US" sz="1400" b="0" i="0" u="none" strike="noStrike" baseline="0" dirty="0"/>
              <a:t> </a:t>
            </a:r>
            <a:r>
              <a:rPr lang="en-US" sz="1400" b="0" i="0" u="none" strike="noStrike" baseline="0" dirty="0" err="1"/>
              <a:t>terrein</a:t>
            </a:r>
            <a:r>
              <a:rPr lang="en-US" sz="1400" b="0" i="0" u="none" strike="noStrike" baseline="0" dirty="0"/>
              <a:t>. De </a:t>
            </a:r>
            <a:r>
              <a:rPr lang="en-US" sz="1400" b="0" i="0" u="none" strike="noStrike" baseline="0" dirty="0" err="1"/>
              <a:t>avond</a:t>
            </a:r>
            <a:r>
              <a:rPr lang="en-US" sz="1400" b="0" i="0" u="none" strike="noStrike" baseline="0" dirty="0"/>
              <a:t> is </a:t>
            </a:r>
            <a:r>
              <a:rPr lang="en-US" sz="1400" b="0" i="0" u="none" strike="noStrike" baseline="0" dirty="0" err="1"/>
              <a:t>afgesloten</a:t>
            </a:r>
            <a:r>
              <a:rPr lang="en-US" sz="1400" b="0" i="0" u="none" strike="noStrike" baseline="0" dirty="0"/>
              <a:t> met de </a:t>
            </a:r>
            <a:r>
              <a:rPr lang="en-US" sz="1400" b="0" i="0" u="none" strike="noStrike" baseline="0" dirty="0" err="1"/>
              <a:t>belofte</a:t>
            </a:r>
            <a:r>
              <a:rPr lang="en-US" sz="1400" b="0" i="0" u="none" strike="noStrike" baseline="0" dirty="0"/>
              <a:t> </a:t>
            </a:r>
            <a:r>
              <a:rPr lang="en-US" sz="1400" b="0" i="0" u="none" strike="noStrike" baseline="0" dirty="0" err="1"/>
              <a:t>binnenkort</a:t>
            </a:r>
            <a:r>
              <a:rPr lang="en-US" sz="1400" b="0" i="0" u="none" strike="noStrike" baseline="0" dirty="0"/>
              <a:t> </a:t>
            </a:r>
            <a:r>
              <a:rPr lang="en-US" sz="1400" b="0" i="0" u="none" strike="noStrike" baseline="0" dirty="0" err="1"/>
              <a:t>terug</a:t>
            </a:r>
            <a:r>
              <a:rPr lang="en-US" sz="1400" b="0" i="0" u="none" strike="noStrike" baseline="0" dirty="0"/>
              <a:t> </a:t>
            </a:r>
            <a:r>
              <a:rPr lang="en-US" sz="1400" b="0" i="0" u="none" strike="noStrike" baseline="0" dirty="0" err="1"/>
              <a:t>te</a:t>
            </a:r>
            <a:r>
              <a:rPr lang="en-US" sz="1400" b="0" i="0" u="none" strike="noStrike" baseline="0" dirty="0"/>
              <a:t> </a:t>
            </a:r>
            <a:r>
              <a:rPr lang="en-US" sz="1400" b="0" i="0" u="none" strike="noStrike" baseline="0" dirty="0" err="1"/>
              <a:t>komen</a:t>
            </a:r>
            <a:r>
              <a:rPr lang="en-US" sz="1400" b="0" i="0" u="none" strike="noStrike" baseline="0" dirty="0"/>
              <a:t> met </a:t>
            </a:r>
            <a:r>
              <a:rPr lang="en-US" sz="1400" b="0" i="0" u="none" strike="noStrike" baseline="0" dirty="0" err="1"/>
              <a:t>een</a:t>
            </a:r>
            <a:r>
              <a:rPr lang="en-US" sz="1400" b="0" i="0" u="none" strike="noStrike" baseline="0" dirty="0"/>
              <a:t> </a:t>
            </a:r>
            <a:r>
              <a:rPr lang="en-US" sz="1400" b="0" i="0" u="none" strike="noStrike" baseline="0" dirty="0" err="1"/>
              <a:t>informatieavond</a:t>
            </a:r>
            <a:r>
              <a:rPr lang="en-US" sz="1400" b="0" i="0" u="none" strike="noStrike" baseline="0" dirty="0"/>
              <a:t> </a:t>
            </a:r>
            <a:r>
              <a:rPr lang="en-US" sz="1400" b="0" i="0" u="none" strike="noStrike" baseline="0" dirty="0" err="1"/>
              <a:t>waarin</a:t>
            </a:r>
            <a:r>
              <a:rPr lang="en-US" sz="1400" b="0" i="0" u="none" strike="noStrike" baseline="0" dirty="0"/>
              <a:t> alle </a:t>
            </a:r>
            <a:r>
              <a:rPr lang="en-US" sz="1400" b="0" i="0" u="none" strike="noStrike" baseline="0" dirty="0" err="1"/>
              <a:t>opgehaalde</a:t>
            </a:r>
            <a:r>
              <a:rPr lang="en-US" sz="1400" b="0" i="0" u="none" strike="noStrike" baseline="0" dirty="0"/>
              <a:t> </a:t>
            </a:r>
            <a:r>
              <a:rPr lang="en-US" sz="1400" b="0" i="0" u="none" strike="noStrike" baseline="0" dirty="0" err="1"/>
              <a:t>informatie</a:t>
            </a:r>
            <a:r>
              <a:rPr lang="en-US" sz="1400" b="0" i="0" u="none" strike="noStrike" baseline="0" dirty="0"/>
              <a:t> </a:t>
            </a:r>
            <a:r>
              <a:rPr lang="en-US" sz="1400" b="0" i="0" u="none" strike="noStrike" baseline="0" dirty="0" err="1"/>
              <a:t>wordt</a:t>
            </a:r>
            <a:r>
              <a:rPr lang="en-US" sz="1400" b="0" i="0" u="none" strike="noStrike" baseline="0" dirty="0"/>
              <a:t> </a:t>
            </a:r>
            <a:r>
              <a:rPr lang="en-US" sz="1400" b="0" i="0" u="none" strike="noStrike" baseline="0" dirty="0" err="1"/>
              <a:t>getoond</a:t>
            </a:r>
            <a:r>
              <a:rPr lang="en-US" sz="1400" b="0" i="0" u="none" strike="noStrike" baseline="0" dirty="0"/>
              <a:t>, met </a:t>
            </a:r>
            <a:r>
              <a:rPr lang="en-US" sz="1400" b="0" i="0" u="none" strike="noStrike" baseline="0" dirty="0" err="1"/>
              <a:t>conclusies</a:t>
            </a:r>
            <a:r>
              <a:rPr lang="en-US" sz="1400" b="0" i="0" u="none" strike="noStrike" baseline="0" dirty="0"/>
              <a:t> en op basis van de </a:t>
            </a:r>
            <a:r>
              <a:rPr lang="en-US" sz="1400" b="0" i="0" u="none" strike="noStrike" baseline="0" dirty="0" err="1"/>
              <a:t>beschikbare</a:t>
            </a:r>
            <a:r>
              <a:rPr lang="en-US" sz="1400" b="0" i="0" u="none" strike="noStrike" baseline="0" dirty="0"/>
              <a:t> </a:t>
            </a:r>
            <a:r>
              <a:rPr lang="en-US" sz="1400" b="0" i="0" u="none" strike="noStrike" baseline="0" dirty="0" err="1"/>
              <a:t>informatie</a:t>
            </a:r>
            <a:r>
              <a:rPr lang="en-US" sz="1400" b="0" i="0" u="none" strike="noStrike" baseline="0" dirty="0"/>
              <a:t> </a:t>
            </a:r>
            <a:r>
              <a:rPr lang="en-US" sz="1400" b="0" i="0" u="none" strike="noStrike" baseline="0" dirty="0" err="1"/>
              <a:t>wordt</a:t>
            </a:r>
            <a:r>
              <a:rPr lang="en-US" sz="1400" b="0" i="0" u="none" strike="noStrike" baseline="0" dirty="0"/>
              <a:t> </a:t>
            </a:r>
            <a:r>
              <a:rPr lang="en-US" sz="1400" b="0" i="0" u="none" strike="noStrike" baseline="0" dirty="0" err="1"/>
              <a:t>een</a:t>
            </a:r>
            <a:r>
              <a:rPr lang="en-US" sz="1400" b="0" i="0" u="none" strike="noStrike" baseline="0" dirty="0"/>
              <a:t> concept </a:t>
            </a:r>
            <a:r>
              <a:rPr lang="en-US" sz="1400" b="0" i="0" u="none" strike="noStrike" baseline="0" dirty="0" err="1"/>
              <a:t>stedenbouwkundig</a:t>
            </a:r>
            <a:r>
              <a:rPr lang="en-US" sz="1400" b="0" i="0" u="none" strike="noStrike" baseline="0" dirty="0"/>
              <a:t>/</a:t>
            </a:r>
            <a:r>
              <a:rPr lang="en-US" sz="1400" b="0" i="0" u="none" strike="noStrike" baseline="0" dirty="0" err="1"/>
              <a:t>landschappelijk</a:t>
            </a:r>
            <a:r>
              <a:rPr lang="en-US" sz="1400" b="0" i="0" u="none" strike="noStrike" baseline="0" dirty="0"/>
              <a:t> plan </a:t>
            </a:r>
            <a:r>
              <a:rPr lang="en-US" sz="1400" b="0" i="0" u="none" strike="noStrike" baseline="0" dirty="0" err="1"/>
              <a:t>gemaakt</a:t>
            </a:r>
            <a:r>
              <a:rPr lang="en-US" sz="1400" b="0" i="0" u="none" strike="noStrike" baseline="0" dirty="0"/>
              <a:t>. </a:t>
            </a:r>
          </a:p>
        </p:txBody>
      </p:sp>
      <p:pic>
        <p:nvPicPr>
          <p:cNvPr id="6" name="Tijdelijke aanduiding voor inhoud 5">
            <a:extLst>
              <a:ext uri="{FF2B5EF4-FFF2-40B4-BE49-F238E27FC236}">
                <a16:creationId xmlns:a16="http://schemas.microsoft.com/office/drawing/2014/main" id="{3D466513-B86A-4E4B-A6FA-FD6C7F27B185}"/>
              </a:ext>
            </a:extLst>
          </p:cNvPr>
          <p:cNvPicPr>
            <a:picLocks noGrp="1" noChangeAspect="1"/>
          </p:cNvPicPr>
          <p:nvPr>
            <p:ph idx="1"/>
          </p:nvPr>
        </p:nvPicPr>
        <p:blipFill>
          <a:blip r:embed="rId2"/>
          <a:stretch>
            <a:fillRect/>
          </a:stretch>
        </p:blipFill>
        <p:spPr>
          <a:xfrm>
            <a:off x="6010508" y="2484255"/>
            <a:ext cx="4952324" cy="3714244"/>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8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a:extLst>
              <a:ext uri="{FF2B5EF4-FFF2-40B4-BE49-F238E27FC236}">
                <a16:creationId xmlns:a16="http://schemas.microsoft.com/office/drawing/2014/main" id="{1E9FF1EB-2A14-4E7B-86BA-D09B61FD418E}"/>
              </a:ext>
            </a:extLst>
          </p:cNvPr>
          <p:cNvPicPr>
            <a:picLocks noChangeAspect="1"/>
          </p:cNvPicPr>
          <p:nvPr/>
        </p:nvPicPr>
        <p:blipFill rotWithShape="1">
          <a:blip r:embed="rId2"/>
          <a:srcRect t="3973" r="12669" b="5117"/>
          <a:stretch/>
        </p:blipFill>
        <p:spPr>
          <a:xfrm>
            <a:off x="3523488" y="10"/>
            <a:ext cx="8668512" cy="6857990"/>
          </a:xfrm>
          <a:prstGeom prst="rect">
            <a:avLst/>
          </a:prstGeom>
        </p:spPr>
      </p:pic>
      <p:sp>
        <p:nvSpPr>
          <p:cNvPr id="47" name="Rectangle 4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AFA9BE7-EE3F-459D-B37D-13DD06454359}"/>
              </a:ext>
            </a:extLst>
          </p:cNvPr>
          <p:cNvSpPr>
            <a:spLocks noGrp="1"/>
          </p:cNvSpPr>
          <p:nvPr>
            <p:ph type="title"/>
          </p:nvPr>
        </p:nvSpPr>
        <p:spPr>
          <a:xfrm>
            <a:off x="371094" y="1161288"/>
            <a:ext cx="3438144" cy="1124712"/>
          </a:xfrm>
        </p:spPr>
        <p:txBody>
          <a:bodyPr anchor="b">
            <a:normAutofit/>
          </a:bodyPr>
          <a:lstStyle/>
          <a:p>
            <a:r>
              <a:rPr lang="nl-NL" sz="2800"/>
              <a:t>Zuidpoort 2020 denkrichting 1</a:t>
            </a:r>
          </a:p>
        </p:txBody>
      </p:sp>
      <p:sp>
        <p:nvSpPr>
          <p:cNvPr id="49" name="Rectangle 4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46B939C0-55DB-411D-89C4-BE328587E4DA}"/>
              </a:ext>
            </a:extLst>
          </p:cNvPr>
          <p:cNvSpPr>
            <a:spLocks noGrp="1"/>
          </p:cNvSpPr>
          <p:nvPr>
            <p:ph idx="1"/>
          </p:nvPr>
        </p:nvSpPr>
        <p:spPr>
          <a:xfrm>
            <a:off x="371094" y="2718054"/>
            <a:ext cx="3438906" cy="3207258"/>
          </a:xfrm>
        </p:spPr>
        <p:txBody>
          <a:bodyPr anchor="t">
            <a:normAutofit/>
          </a:bodyPr>
          <a:lstStyle/>
          <a:p>
            <a:pPr marL="0" indent="0">
              <a:buNone/>
            </a:pPr>
            <a:r>
              <a:rPr lang="nl-NL" sz="1700" b="0" i="0" u="none" strike="noStrike" baseline="0">
                <a:latin typeface="Arial" panose="020B0604020202020204" pitchFamily="34" charset="0"/>
              </a:rPr>
              <a:t>Grootste concentratie woningen langs de Terheijlsterweg, klein deel van de woningen ontsloten op de wijk de 5e verloting. Landschappelijke kwaliteit is hier het minst aanwezig. </a:t>
            </a:r>
            <a:endParaRPr lang="en-US" sz="1700"/>
          </a:p>
        </p:txBody>
      </p:sp>
    </p:spTree>
    <p:extLst>
      <p:ext uri="{BB962C8B-B14F-4D97-AF65-F5344CB8AC3E}">
        <p14:creationId xmlns:p14="http://schemas.microsoft.com/office/powerpoint/2010/main" val="205178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71125943-E924-4E10-9C97-545FC1D5B390}"/>
              </a:ext>
            </a:extLst>
          </p:cNvPr>
          <p:cNvPicPr>
            <a:picLocks noChangeAspect="1"/>
          </p:cNvPicPr>
          <p:nvPr/>
        </p:nvPicPr>
        <p:blipFill rotWithShape="1">
          <a:blip r:embed="rId2"/>
          <a:srcRect t="4502" r="11809" b="4591"/>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AFA9BE7-EE3F-459D-B37D-13DD06454359}"/>
              </a:ext>
            </a:extLst>
          </p:cNvPr>
          <p:cNvSpPr>
            <a:spLocks noGrp="1"/>
          </p:cNvSpPr>
          <p:nvPr>
            <p:ph type="title"/>
          </p:nvPr>
        </p:nvSpPr>
        <p:spPr>
          <a:xfrm>
            <a:off x="371094" y="1161288"/>
            <a:ext cx="3438144" cy="1124712"/>
          </a:xfrm>
        </p:spPr>
        <p:txBody>
          <a:bodyPr anchor="b">
            <a:normAutofit/>
          </a:bodyPr>
          <a:lstStyle/>
          <a:p>
            <a:r>
              <a:rPr lang="nl-NL" sz="2800" dirty="0"/>
              <a:t>Zuidpoort 2020 denkrichting 2</a:t>
            </a: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46B939C0-55DB-411D-89C4-BE328587E4DA}"/>
              </a:ext>
            </a:extLst>
          </p:cNvPr>
          <p:cNvSpPr>
            <a:spLocks noGrp="1"/>
          </p:cNvSpPr>
          <p:nvPr>
            <p:ph idx="1"/>
          </p:nvPr>
        </p:nvSpPr>
        <p:spPr>
          <a:xfrm>
            <a:off x="371094" y="2718054"/>
            <a:ext cx="3438906" cy="3207258"/>
          </a:xfrm>
        </p:spPr>
        <p:txBody>
          <a:bodyPr anchor="t">
            <a:normAutofit/>
          </a:bodyPr>
          <a:lstStyle/>
          <a:p>
            <a:pPr marL="0" indent="0">
              <a:buNone/>
            </a:pPr>
            <a:r>
              <a:rPr lang="nl-NL" sz="1800" b="0" i="0" u="none" strike="noStrike" baseline="0" dirty="0">
                <a:solidFill>
                  <a:srgbClr val="000000"/>
                </a:solidFill>
                <a:latin typeface="Arial" panose="020B0604020202020204" pitchFamily="34" charset="0"/>
              </a:rPr>
              <a:t>50-50% verdeling qua ontsluiting. Bestaande wegen gebruiken voor ontsluiting op de wijk. Meer woning in het bos om verborgenheid te benadrukken. Terheijlsterweg wordt een woonstraat en krijgt minder het landelijk karakter dan dat het nu heeft. </a:t>
            </a:r>
            <a:endParaRPr lang="en-US" sz="1700" dirty="0"/>
          </a:p>
        </p:txBody>
      </p:sp>
    </p:spTree>
    <p:extLst>
      <p:ext uri="{BB962C8B-B14F-4D97-AF65-F5344CB8AC3E}">
        <p14:creationId xmlns:p14="http://schemas.microsoft.com/office/powerpoint/2010/main" val="97830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jdelijke aanduiding voor inhoud 9" descr="Afbeelding met tekst, plant, boom&#10;&#10;Automatisch gegenereerde beschrijving">
            <a:extLst>
              <a:ext uri="{FF2B5EF4-FFF2-40B4-BE49-F238E27FC236}">
                <a16:creationId xmlns:a16="http://schemas.microsoft.com/office/drawing/2014/main" id="{2ADF6CF1-12F1-4258-BF5C-7C7E29DDD9F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761" r="12436"/>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1" name="Tijdelijke aanduiding voor inhoud 10">
            <a:extLst>
              <a:ext uri="{FF2B5EF4-FFF2-40B4-BE49-F238E27FC236}">
                <a16:creationId xmlns:a16="http://schemas.microsoft.com/office/drawing/2014/main" id="{34303D92-2152-4BA9-B960-594574144F00}"/>
              </a:ext>
            </a:extLst>
          </p:cNvPr>
          <p:cNvPicPr>
            <a:picLocks noGrp="1" noChangeAspect="1"/>
          </p:cNvPicPr>
          <p:nvPr>
            <p:ph sz="quarter" idx="4"/>
          </p:nvPr>
        </p:nvPicPr>
        <p:blipFill rotWithShape="1">
          <a:blip r:embed="rId3"/>
          <a:srcRect r="3267"/>
          <a:stretch/>
        </p:blipFill>
        <p:spPr>
          <a:xfrm>
            <a:off x="4397136" y="-4"/>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8" name="Freeform: Shape 1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23650E81-0535-4C12-9240-0639EA40B644}"/>
              </a:ext>
            </a:extLst>
          </p:cNvPr>
          <p:cNvSpPr>
            <a:spLocks noGrp="1"/>
          </p:cNvSpPr>
          <p:nvPr>
            <p:ph type="title"/>
          </p:nvPr>
        </p:nvSpPr>
        <p:spPr>
          <a:xfrm>
            <a:off x="438912" y="917666"/>
            <a:ext cx="5657088" cy="749209"/>
          </a:xfrm>
        </p:spPr>
        <p:txBody>
          <a:bodyPr vert="horz" lIns="91440" tIns="45720" rIns="91440" bIns="45720" rtlCol="0" anchor="b">
            <a:normAutofit/>
          </a:bodyPr>
          <a:lstStyle/>
          <a:p>
            <a:r>
              <a:rPr lang="en-US" sz="4000" kern="1200" dirty="0" err="1">
                <a:solidFill>
                  <a:schemeClr val="tx1"/>
                </a:solidFill>
                <a:latin typeface="+mj-lt"/>
                <a:ea typeface="+mj-ea"/>
                <a:cs typeface="+mj-cs"/>
              </a:rPr>
              <a:t>Schetsschuit</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Terheijl</a:t>
            </a:r>
            <a:endParaRPr lang="en-US" sz="4000" kern="1200" dirty="0">
              <a:solidFill>
                <a:schemeClr val="tx1"/>
              </a:solidFill>
              <a:latin typeface="+mj-lt"/>
              <a:ea typeface="+mj-ea"/>
              <a:cs typeface="+mj-cs"/>
            </a:endParaRPr>
          </a:p>
        </p:txBody>
      </p:sp>
      <p:sp>
        <p:nvSpPr>
          <p:cNvPr id="5" name="Tijdelijke aanduiding voor tekst 4">
            <a:extLst>
              <a:ext uri="{FF2B5EF4-FFF2-40B4-BE49-F238E27FC236}">
                <a16:creationId xmlns:a16="http://schemas.microsoft.com/office/drawing/2014/main" id="{788C2969-1D60-4E57-87A3-9009099CECE2}"/>
              </a:ext>
            </a:extLst>
          </p:cNvPr>
          <p:cNvSpPr>
            <a:spLocks noGrp="1"/>
          </p:cNvSpPr>
          <p:nvPr>
            <p:ph type="body" idx="1"/>
          </p:nvPr>
        </p:nvSpPr>
        <p:spPr>
          <a:xfrm>
            <a:off x="489098" y="1849129"/>
            <a:ext cx="4797278" cy="3552308"/>
          </a:xfrm>
        </p:spPr>
        <p:txBody>
          <a:bodyPr vert="horz" lIns="91440" tIns="45720" rIns="91440" bIns="45720" rtlCol="0">
            <a:normAutofit fontScale="77500" lnSpcReduction="20000"/>
          </a:bodyPr>
          <a:lstStyle/>
          <a:p>
            <a:pPr>
              <a:lnSpc>
                <a:spcPct val="115000"/>
              </a:lnSpc>
            </a:pPr>
            <a:r>
              <a:rPr lang="nl-NL" sz="1500" b="0" dirty="0">
                <a:effectLst/>
                <a:latin typeface="Arial" panose="020B0604020202020204" pitchFamily="34" charset="0"/>
                <a:ea typeface="Times New Roman" panose="02020603050405020304" pitchFamily="18" charset="0"/>
                <a:cs typeface="Times New Roman" panose="02020603050405020304" pitchFamily="18" charset="0"/>
              </a:rPr>
              <a:t>Op 29 juni 2011 vond in Nieuw-Roden een schetsschuit plaats onder leiding van Dienst Landelijk Gebied (tegenwoordig is dit Prolander) in het kader van de Intergemeentelijke Structuurvisie (IGS*) Leek-Roden. Een belangrijke ambitie binnen deze IGS is/was de versterking en ontwikkeling van landschap, natuur en recreatie in samenhang met wonen, werken en infrastructuur. Dit onder de noemer van de landgoederenzone </a:t>
            </a:r>
            <a:r>
              <a:rPr lang="nl-NL" sz="1500" b="0" dirty="0" err="1">
                <a:effectLst/>
                <a:latin typeface="Arial" panose="020B0604020202020204" pitchFamily="34" charset="0"/>
                <a:ea typeface="Times New Roman" panose="02020603050405020304" pitchFamily="18" charset="0"/>
                <a:cs typeface="Times New Roman" panose="02020603050405020304" pitchFamily="18" charset="0"/>
              </a:rPr>
              <a:t>Nienoord</a:t>
            </a:r>
            <a:r>
              <a:rPr lang="nl-NL" sz="1500" b="0" dirty="0">
                <a:effectLst/>
                <a:latin typeface="Arial" panose="020B0604020202020204" pitchFamily="34" charset="0"/>
                <a:ea typeface="Times New Roman" panose="02020603050405020304" pitchFamily="18" charset="0"/>
                <a:cs typeface="Times New Roman" panose="02020603050405020304" pitchFamily="18" charset="0"/>
              </a:rPr>
              <a:t> - Terheijl – </a:t>
            </a:r>
            <a:r>
              <a:rPr lang="nl-NL" sz="1500" b="0" dirty="0" err="1">
                <a:effectLst/>
                <a:latin typeface="Arial" panose="020B0604020202020204" pitchFamily="34" charset="0"/>
                <a:ea typeface="Times New Roman" panose="02020603050405020304" pitchFamily="18" charset="0"/>
                <a:cs typeface="Times New Roman" panose="02020603050405020304" pitchFamily="18" charset="0"/>
              </a:rPr>
              <a:t>Mensinge</a:t>
            </a:r>
            <a:r>
              <a:rPr lang="nl-NL" sz="1500" b="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5000"/>
              </a:lnSpc>
            </a:pPr>
            <a:r>
              <a:rPr lang="nl-NL" sz="1500" b="0" dirty="0">
                <a:effectLst/>
                <a:latin typeface="Arial" panose="020B0604020202020204" pitchFamily="34" charset="0"/>
                <a:ea typeface="Times New Roman" panose="02020603050405020304" pitchFamily="18" charset="0"/>
                <a:cs typeface="Times New Roman" panose="02020603050405020304" pitchFamily="18" charset="0"/>
              </a:rPr>
              <a:t>Deze zone was aangewezen als landschappelijke drager, de groene ruggengraat van het gebied. Particuliere initiatieven, waaronder de mogelijke ontwikkelingen van  landgoederen, zijn mede aanleiding geweest voor deze schetsschuit. Deze schetsschuit gaf een denkrichting en is gebruikt als vertrekpunt voor allerlei projecten en plannen die onder de noemer “Programma Terheijl” de afgelopen jaren zijn uitgevoerd.  </a:t>
            </a:r>
          </a:p>
          <a:p>
            <a:pPr>
              <a:lnSpc>
                <a:spcPct val="115000"/>
              </a:lnSpc>
            </a:pPr>
            <a:r>
              <a:rPr lang="nl-NL" sz="1800" dirty="0">
                <a:effectLst/>
                <a:latin typeface="Arial" panose="020B0604020202020204" pitchFamily="34" charset="0"/>
                <a:ea typeface="Times New Roman" panose="02020603050405020304" pitchFamily="18" charset="0"/>
                <a:cs typeface="Times New Roman" panose="02020603050405020304" pitchFamily="18" charset="0"/>
              </a:rPr>
              <a:t> </a:t>
            </a:r>
          </a:p>
          <a:p>
            <a:r>
              <a:rPr lang="nl-NL" sz="1100" dirty="0">
                <a:effectLst/>
                <a:latin typeface="Arial" panose="020B0604020202020204" pitchFamily="34" charset="0"/>
                <a:ea typeface="Times New Roman" panose="02020603050405020304" pitchFamily="18" charset="0"/>
                <a:cs typeface="Times New Roman" panose="02020603050405020304" pitchFamily="18" charset="0"/>
              </a:rPr>
              <a:t>* De Intergemeentelijke Structuurvisie Leek-Roden heeft geen juridische status meer sinds de gemeente Noordenveld deze heeft vervangen voor een Omgevingsvisie welke in 2017 is vastgesteld door de Raad.  </a:t>
            </a:r>
          </a:p>
          <a:p>
            <a:endParaRPr lang="en-US" sz="2100" kern="1200" dirty="0">
              <a:solidFill>
                <a:schemeClr val="tx1"/>
              </a:solidFill>
              <a:latin typeface="+mn-lt"/>
              <a:ea typeface="+mn-ea"/>
              <a:cs typeface="+mn-cs"/>
            </a:endParaRPr>
          </a:p>
        </p:txBody>
      </p:sp>
      <p:sp>
        <p:nvSpPr>
          <p:cNvPr id="22" name="Rectangle 2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4" name="Rectangle 2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6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71125943-E924-4E10-9C97-545FC1D5B390}"/>
              </a:ext>
            </a:extLst>
          </p:cNvPr>
          <p:cNvPicPr>
            <a:picLocks noChangeAspect="1"/>
          </p:cNvPicPr>
          <p:nvPr/>
        </p:nvPicPr>
        <p:blipFill rotWithShape="1">
          <a:blip r:embed="rId2">
            <a:extLst>
              <a:ext uri="{28A0092B-C50C-407E-A947-70E740481C1C}">
                <a14:useLocalDpi xmlns:a14="http://schemas.microsoft.com/office/drawing/2010/main" val="0"/>
              </a:ext>
            </a:extLst>
          </a:blip>
          <a:srcRect l="3244" r="3244"/>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AFA9BE7-EE3F-459D-B37D-13DD06454359}"/>
              </a:ext>
            </a:extLst>
          </p:cNvPr>
          <p:cNvSpPr>
            <a:spLocks noGrp="1"/>
          </p:cNvSpPr>
          <p:nvPr>
            <p:ph type="title"/>
          </p:nvPr>
        </p:nvSpPr>
        <p:spPr>
          <a:xfrm>
            <a:off x="371094" y="1161288"/>
            <a:ext cx="3438144" cy="1124712"/>
          </a:xfrm>
        </p:spPr>
        <p:txBody>
          <a:bodyPr anchor="b">
            <a:normAutofit/>
          </a:bodyPr>
          <a:lstStyle/>
          <a:p>
            <a:r>
              <a:rPr lang="nl-NL" sz="2800" dirty="0"/>
              <a:t>Zuidpoort 2020 denkrichting 3</a:t>
            </a: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46B939C0-55DB-411D-89C4-BE328587E4DA}"/>
              </a:ext>
            </a:extLst>
          </p:cNvPr>
          <p:cNvSpPr>
            <a:spLocks noGrp="1"/>
          </p:cNvSpPr>
          <p:nvPr>
            <p:ph idx="1"/>
          </p:nvPr>
        </p:nvSpPr>
        <p:spPr>
          <a:xfrm>
            <a:off x="371094" y="2718054"/>
            <a:ext cx="3438906" cy="3207258"/>
          </a:xfrm>
        </p:spPr>
        <p:txBody>
          <a:bodyPr anchor="t">
            <a:normAutofit/>
          </a:bodyPr>
          <a:lstStyle/>
          <a:p>
            <a:pPr marL="0" indent="0">
              <a:buNone/>
            </a:pPr>
            <a:r>
              <a:rPr lang="nl-NL" sz="1600" b="0" i="0" u="none" strike="noStrike" baseline="0" dirty="0">
                <a:solidFill>
                  <a:srgbClr val="000000"/>
                </a:solidFill>
                <a:latin typeface="Arial" panose="020B0604020202020204" pitchFamily="34" charset="0"/>
              </a:rPr>
              <a:t>Combinatie van denkrichting 1 en 2. 80% van de woningen ontsloten op de 5de verloting. Bosvilla’s op de Terheijlsterweg. Lage dichtheid midden en oostzijde, met veel ruimte naar de bestaande woningen. </a:t>
            </a:r>
            <a:endParaRPr lang="en-US" sz="1600" dirty="0"/>
          </a:p>
          <a:p>
            <a:pPr marL="0" indent="0">
              <a:buNone/>
            </a:pPr>
            <a:endParaRPr lang="en-US" sz="1700" dirty="0"/>
          </a:p>
        </p:txBody>
      </p:sp>
    </p:spTree>
    <p:extLst>
      <p:ext uri="{BB962C8B-B14F-4D97-AF65-F5344CB8AC3E}">
        <p14:creationId xmlns:p14="http://schemas.microsoft.com/office/powerpoint/2010/main" val="397622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9DF5276-CD73-4700-A396-87B66A581D06}"/>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a:t>Zuidpoort 2020</a:t>
            </a:r>
          </a:p>
        </p:txBody>
      </p:sp>
      <p:sp>
        <p:nvSpPr>
          <p:cNvPr id="29" name="Rectangle 28">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F1E4B212-63AE-4660-9951-DC27735230FE}"/>
              </a:ext>
            </a:extLst>
          </p:cNvPr>
          <p:cNvSpPr txBox="1"/>
          <p:nvPr/>
        </p:nvSpPr>
        <p:spPr>
          <a:xfrm>
            <a:off x="399470" y="4866950"/>
            <a:ext cx="7325305" cy="1645920"/>
          </a:xfrm>
          <a:prstGeom prst="rect">
            <a:avLst/>
          </a:prstGeom>
        </p:spPr>
        <p:txBody>
          <a:bodyPr vert="horz" lIns="91440" tIns="45720" rIns="91440" bIns="45720" rtlCol="0" anchor="ctr">
            <a:noAutofit/>
          </a:bodyPr>
          <a:lstStyle/>
          <a:p>
            <a:pPr>
              <a:lnSpc>
                <a:spcPct val="90000"/>
              </a:lnSpc>
              <a:spcAft>
                <a:spcPts val="600"/>
              </a:spcAft>
            </a:pPr>
            <a:r>
              <a:rPr lang="en-US" sz="1100" b="1" i="0" u="none" strike="noStrike" baseline="0" dirty="0" err="1">
                <a:latin typeface="Arial" panose="020B0604020202020204" pitchFamily="34" charset="0"/>
                <a:cs typeface="Arial" panose="020B0604020202020204" pitchFamily="34" charset="0"/>
              </a:rPr>
              <a:t>Opmerking</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genoemd</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bij</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denkrichting</a:t>
            </a:r>
            <a:r>
              <a:rPr lang="en-US" sz="1100" b="1" i="0" u="none" strike="noStrike" baseline="0" dirty="0">
                <a:latin typeface="Arial" panose="020B0604020202020204" pitchFamily="34" charset="0"/>
                <a:cs typeface="Arial" panose="020B0604020202020204" pitchFamily="34" charset="0"/>
              </a:rPr>
              <a:t> 1: </a:t>
            </a:r>
            <a:endParaRPr lang="en-US" sz="1100" b="0" i="0" u="none" strike="noStrike" baseline="0" dirty="0">
              <a:latin typeface="Arial" panose="020B0604020202020204" pitchFamily="34" charset="0"/>
              <a:cs typeface="Arial" panose="020B0604020202020204" pitchFamily="34" charset="0"/>
            </a:endParaRP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Te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veel</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nieuwbouw</a:t>
            </a:r>
            <a:r>
              <a:rPr lang="en-US" sz="1100" b="0" i="0" u="none" strike="noStrike" baseline="0" dirty="0">
                <a:latin typeface="Arial" panose="020B0604020202020204" pitchFamily="34" charset="0"/>
                <a:cs typeface="Arial" panose="020B0604020202020204" pitchFamily="34" charset="0"/>
              </a:rPr>
              <a:t> achter </a:t>
            </a:r>
            <a:r>
              <a:rPr lang="en-US" sz="1100" b="0" i="0" u="none" strike="noStrike" baseline="0" dirty="0" err="1">
                <a:latin typeface="Arial" panose="020B0604020202020204" pitchFamily="34" charset="0"/>
                <a:cs typeface="Arial" panose="020B0604020202020204" pitchFamily="34" charset="0"/>
              </a:rPr>
              <a:t>Telgenbosch</a:t>
            </a:r>
            <a:r>
              <a:rPr lang="en-US" sz="1100" b="0" i="0" u="none" strike="noStrike" baseline="0" dirty="0">
                <a:latin typeface="Arial" panose="020B0604020202020204" pitchFamily="34" charset="0"/>
                <a:cs typeface="Arial" panose="020B0604020202020204" pitchFamily="34" charset="0"/>
              </a:rPr>
              <a:t> </a:t>
            </a:r>
            <a:r>
              <a:rPr lang="en-US" sz="1100" b="1" i="0" u="none" strike="noStrike" baseline="0" dirty="0">
                <a:latin typeface="Arial" panose="020B0604020202020204" pitchFamily="34" charset="0"/>
                <a:cs typeface="Arial" panose="020B0604020202020204" pitchFamily="34" charset="0"/>
              </a:rPr>
              <a:t>4 </a:t>
            </a:r>
            <a:r>
              <a:rPr lang="en-US" sz="1100" b="1" i="0" u="none" strike="noStrike" baseline="0" dirty="0" err="1">
                <a:latin typeface="Arial" panose="020B0604020202020204" pitchFamily="34" charset="0"/>
                <a:cs typeface="Arial" panose="020B0604020202020204" pitchFamily="34" charset="0"/>
              </a:rPr>
              <a:t>maal</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genoemd</a:t>
            </a:r>
            <a:r>
              <a:rPr lang="en-US" sz="1100" b="1" i="0" u="none" strike="noStrike" baseline="0" dirty="0">
                <a:latin typeface="Arial" panose="020B0604020202020204" pitchFamily="34" charset="0"/>
                <a:cs typeface="Arial" panose="020B0604020202020204" pitchFamily="34" charset="0"/>
              </a:rPr>
              <a:t> </a:t>
            </a:r>
            <a:endParaRPr lang="en-US" sz="1100" b="0" i="0" u="none" strike="noStrike" baseline="0" dirty="0">
              <a:latin typeface="Arial" panose="020B0604020202020204" pitchFamily="34" charset="0"/>
              <a:cs typeface="Arial" panose="020B0604020202020204" pitchFamily="34" charset="0"/>
            </a:endParaRP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Te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veel</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ontsluiting</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telgenbosch</a:t>
            </a:r>
            <a:r>
              <a:rPr lang="en-US" sz="1100" b="0" i="0" u="none" strike="noStrike" baseline="0" dirty="0">
                <a:latin typeface="Arial" panose="020B0604020202020204" pitchFamily="34" charset="0"/>
                <a:cs typeface="Arial" panose="020B0604020202020204" pitchFamily="34" charset="0"/>
              </a:rPr>
              <a:t> </a:t>
            </a: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Behoud</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natuurlijke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afscheiding</a:t>
            </a:r>
            <a:r>
              <a:rPr lang="en-US" sz="1100" b="0" i="0" u="none" strike="noStrike" baseline="0" dirty="0">
                <a:latin typeface="Arial" panose="020B0604020202020204" pitchFamily="34" charset="0"/>
                <a:cs typeface="Arial" panose="020B0604020202020204" pitchFamily="34" charset="0"/>
              </a:rPr>
              <a:t> achter </a:t>
            </a:r>
            <a:r>
              <a:rPr lang="en-US" sz="1100" b="0" i="0" u="none" strike="noStrike" baseline="0" dirty="0" err="1">
                <a:latin typeface="Arial" panose="020B0604020202020204" pitchFamily="34" charset="0"/>
                <a:cs typeface="Arial" panose="020B0604020202020204" pitchFamily="34" charset="0"/>
              </a:rPr>
              <a:t>telgenbosch</a:t>
            </a:r>
            <a:r>
              <a:rPr lang="en-US" sz="1100" b="0" i="0" u="none" strike="noStrike" baseline="0" dirty="0">
                <a:latin typeface="Arial" panose="020B0604020202020204" pitchFamily="34" charset="0"/>
                <a:cs typeface="Arial" panose="020B0604020202020204" pitchFamily="34" charset="0"/>
              </a:rPr>
              <a:t> </a:t>
            </a: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Wens om </a:t>
            </a:r>
            <a:r>
              <a:rPr lang="en-US" sz="1100" b="0" i="0" u="none" strike="noStrike" baseline="0" dirty="0" err="1">
                <a:latin typeface="Arial" panose="020B0604020202020204" pitchFamily="34" charset="0"/>
                <a:cs typeface="Arial" panose="020B0604020202020204" pitchFamily="34" charset="0"/>
              </a:rPr>
              <a:t>gehele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bestaande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groenstrook</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te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behouden</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naast</a:t>
            </a:r>
            <a:r>
              <a:rPr lang="en-US" sz="1100" b="0" i="0" u="none" strike="noStrike" baseline="0" dirty="0">
                <a:latin typeface="Arial" panose="020B0604020202020204" pitchFamily="34" charset="0"/>
                <a:cs typeface="Arial" panose="020B0604020202020204" pitchFamily="34" charset="0"/>
              </a:rPr>
              <a:t> en achter </a:t>
            </a:r>
            <a:r>
              <a:rPr lang="en-US" sz="1100" b="0" i="0" u="none" strike="noStrike" baseline="0" dirty="0" err="1">
                <a:latin typeface="Arial" panose="020B0604020202020204" pitchFamily="34" charset="0"/>
                <a:cs typeface="Arial" panose="020B0604020202020204" pitchFamily="34" charset="0"/>
              </a:rPr>
              <a:t>Telgenbosch</a:t>
            </a:r>
            <a:r>
              <a:rPr lang="en-US" sz="1100" b="0" i="0" u="none" strike="noStrike" baseline="0" dirty="0">
                <a:latin typeface="Arial" panose="020B0604020202020204" pitchFamily="34" charset="0"/>
                <a:cs typeface="Arial" panose="020B0604020202020204" pitchFamily="34" charset="0"/>
              </a:rPr>
              <a:t> </a:t>
            </a:r>
            <a:r>
              <a:rPr lang="en-US" sz="1100" b="1" i="0" u="none" strike="noStrike" baseline="0" dirty="0">
                <a:latin typeface="Arial" panose="020B0604020202020204" pitchFamily="34" charset="0"/>
                <a:cs typeface="Arial" panose="020B0604020202020204" pitchFamily="34" charset="0"/>
              </a:rPr>
              <a:t>2 </a:t>
            </a:r>
            <a:r>
              <a:rPr lang="en-US" sz="1100" b="1" i="0" u="none" strike="noStrike" baseline="0" dirty="0" err="1">
                <a:latin typeface="Arial" panose="020B0604020202020204" pitchFamily="34" charset="0"/>
                <a:cs typeface="Arial" panose="020B0604020202020204" pitchFamily="34" charset="0"/>
              </a:rPr>
              <a:t>maal</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genoemd</a:t>
            </a:r>
            <a:r>
              <a:rPr lang="en-US" sz="1100" b="1" i="0" u="none" strike="noStrike" baseline="0" dirty="0">
                <a:latin typeface="Arial" panose="020B0604020202020204" pitchFamily="34" charset="0"/>
                <a:cs typeface="Arial" panose="020B0604020202020204" pitchFamily="34" charset="0"/>
              </a:rPr>
              <a:t> </a:t>
            </a:r>
            <a:endParaRPr lang="en-US" sz="1100" b="0" i="0" u="none" strike="noStrike" baseline="0" dirty="0">
              <a:latin typeface="Arial" panose="020B0604020202020204" pitchFamily="34" charset="0"/>
              <a:cs typeface="Arial" panose="020B0604020202020204" pitchFamily="34" charset="0"/>
            </a:endParaRP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Verkeer</a:t>
            </a:r>
            <a:r>
              <a:rPr lang="en-US" sz="1100" b="0" i="0" u="none" strike="noStrike" baseline="0" dirty="0">
                <a:latin typeface="Arial" panose="020B0604020202020204" pitchFamily="34" charset="0"/>
                <a:cs typeface="Arial" panose="020B0604020202020204" pitchFamily="34" charset="0"/>
              </a:rPr>
              <a:t> via </a:t>
            </a:r>
            <a:r>
              <a:rPr lang="en-US" sz="1100" b="0" i="0" u="none" strike="noStrike" baseline="0" dirty="0" err="1">
                <a:latin typeface="Arial" panose="020B0604020202020204" pitchFamily="34" charset="0"/>
                <a:cs typeface="Arial" panose="020B0604020202020204" pitchFamily="34" charset="0"/>
              </a:rPr>
              <a:t>dingspil</a:t>
            </a:r>
            <a:r>
              <a:rPr lang="en-US" sz="1100" b="0" i="0" u="none" strike="noStrike" baseline="0" dirty="0">
                <a:latin typeface="Arial" panose="020B0604020202020204" pitchFamily="34" charset="0"/>
                <a:cs typeface="Arial" panose="020B0604020202020204" pitchFamily="34" charset="0"/>
              </a:rPr>
              <a:t> </a:t>
            </a: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Geen</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sprake</a:t>
            </a:r>
            <a:r>
              <a:rPr lang="en-US" sz="1100" b="0" i="0" u="none" strike="noStrike" baseline="0" dirty="0">
                <a:latin typeface="Arial" panose="020B0604020202020204" pitchFamily="34" charset="0"/>
                <a:cs typeface="Arial" panose="020B0604020202020204" pitchFamily="34" charset="0"/>
              </a:rPr>
              <a:t> van </a:t>
            </a:r>
            <a:r>
              <a:rPr lang="en-US" sz="1100" b="0" i="0" u="none" strike="noStrike" baseline="0" dirty="0" err="1">
                <a:latin typeface="Arial" panose="020B0604020202020204" pitchFamily="34" charset="0"/>
                <a:cs typeface="Arial" panose="020B0604020202020204" pitchFamily="34" charset="0"/>
              </a:rPr>
              <a:t>gedeelde</a:t>
            </a:r>
            <a:r>
              <a:rPr lang="en-US" sz="1100" b="0" i="0" u="none" strike="noStrike" baseline="0" dirty="0">
                <a:latin typeface="Arial" panose="020B0604020202020204" pitchFamily="34" charset="0"/>
                <a:cs typeface="Arial" panose="020B0604020202020204" pitchFamily="34" charset="0"/>
              </a:rPr>
              <a:t> last en </a:t>
            </a:r>
            <a:r>
              <a:rPr lang="en-US" sz="1100" b="0" i="0" u="none" strike="noStrike" baseline="0" dirty="0" err="1">
                <a:latin typeface="Arial" panose="020B0604020202020204" pitchFamily="34" charset="0"/>
                <a:cs typeface="Arial" panose="020B0604020202020204" pitchFamily="34" charset="0"/>
              </a:rPr>
              <a:t>eerlijke</a:t>
            </a: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verdeling</a:t>
            </a:r>
            <a:r>
              <a:rPr lang="en-US" sz="1100" b="0" i="0" u="none" strike="noStrike" baseline="0" dirty="0">
                <a:latin typeface="Arial" panose="020B0604020202020204" pitchFamily="34" charset="0"/>
                <a:cs typeface="Arial" panose="020B0604020202020204" pitchFamily="34" charset="0"/>
              </a:rPr>
              <a:t> </a:t>
            </a:r>
            <a:r>
              <a:rPr lang="en-US" sz="1100" b="1" i="0" u="none" strike="noStrike" baseline="0" dirty="0">
                <a:latin typeface="Arial" panose="020B0604020202020204" pitchFamily="34" charset="0"/>
                <a:cs typeface="Arial" panose="020B0604020202020204" pitchFamily="34" charset="0"/>
              </a:rPr>
              <a:t>2 </a:t>
            </a:r>
            <a:r>
              <a:rPr lang="en-US" sz="1100" b="1" i="0" u="none" strike="noStrike" baseline="0" dirty="0" err="1">
                <a:latin typeface="Arial" panose="020B0604020202020204" pitchFamily="34" charset="0"/>
                <a:cs typeface="Arial" panose="020B0604020202020204" pitchFamily="34" charset="0"/>
              </a:rPr>
              <a:t>maal</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genoemd</a:t>
            </a:r>
            <a:r>
              <a:rPr lang="en-US" sz="1100" b="1" i="0" u="none" strike="noStrike" baseline="0" dirty="0">
                <a:latin typeface="Arial" panose="020B0604020202020204" pitchFamily="34" charset="0"/>
                <a:cs typeface="Arial" panose="020B0604020202020204" pitchFamily="34" charset="0"/>
              </a:rPr>
              <a:t> </a:t>
            </a:r>
            <a:endParaRPr lang="en-US" sz="1100" b="0" i="0" u="none" strike="noStrike" baseline="0" dirty="0">
              <a:latin typeface="Arial" panose="020B0604020202020204" pitchFamily="34" charset="0"/>
              <a:cs typeface="Arial" panose="020B0604020202020204" pitchFamily="34" charset="0"/>
            </a:endParaRP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Excellent milieu </a:t>
            </a:r>
            <a:r>
              <a:rPr lang="en-US" sz="1100" b="0" i="0" u="none" strike="noStrike" baseline="0" dirty="0" err="1">
                <a:latin typeface="Arial" panose="020B0604020202020204" pitchFamily="34" charset="0"/>
                <a:cs typeface="Arial" panose="020B0604020202020204" pitchFamily="34" charset="0"/>
              </a:rPr>
              <a:t>Telgenbosch</a:t>
            </a:r>
            <a:r>
              <a:rPr lang="en-US" sz="1100" b="0" i="0" u="none" strike="noStrike" baseline="0" dirty="0">
                <a:latin typeface="Arial" panose="020B0604020202020204" pitchFamily="34" charset="0"/>
                <a:cs typeface="Arial" panose="020B0604020202020204" pitchFamily="34" charset="0"/>
              </a:rPr>
              <a:t> </a:t>
            </a:r>
          </a:p>
          <a:p>
            <a:pPr>
              <a:lnSpc>
                <a:spcPct val="90000"/>
              </a:lnSpc>
              <a:spcAft>
                <a:spcPts val="600"/>
              </a:spcAft>
            </a:pPr>
            <a:r>
              <a:rPr lang="en-US" sz="1100" b="0" i="0" u="none" strike="noStrike" baseline="0" dirty="0">
                <a:latin typeface="Arial" panose="020B0604020202020204" pitchFamily="34" charset="0"/>
                <a:cs typeface="Arial" panose="020B0604020202020204" pitchFamily="34" charset="0"/>
              </a:rPr>
              <a:t>• </a:t>
            </a:r>
            <a:r>
              <a:rPr lang="en-US" sz="1100" b="0" i="0" u="none" strike="noStrike" baseline="0" dirty="0" err="1">
                <a:latin typeface="Arial" panose="020B0604020202020204" pitchFamily="34" charset="0"/>
                <a:cs typeface="Arial" panose="020B0604020202020204" pitchFamily="34" charset="0"/>
              </a:rPr>
              <a:t>Ontsluiting</a:t>
            </a:r>
            <a:r>
              <a:rPr lang="en-US" sz="1100" b="0" i="0" u="none" strike="noStrike" baseline="0" dirty="0">
                <a:latin typeface="Arial" panose="020B0604020202020204" pitchFamily="34" charset="0"/>
                <a:cs typeface="Arial" panose="020B0604020202020204" pitchFamily="34" charset="0"/>
              </a:rPr>
              <a:t> over de </a:t>
            </a:r>
            <a:r>
              <a:rPr lang="en-US" sz="1100" b="0" i="0" u="none" strike="noStrike" baseline="0" dirty="0" err="1">
                <a:latin typeface="Arial" panose="020B0604020202020204" pitchFamily="34" charset="0"/>
                <a:cs typeface="Arial" panose="020B0604020202020204" pitchFamily="34" charset="0"/>
              </a:rPr>
              <a:t>vijver</a:t>
            </a:r>
            <a:r>
              <a:rPr lang="en-US" sz="1100" b="0" i="0" u="none" strike="noStrike" baseline="0" dirty="0">
                <a:latin typeface="Arial" panose="020B0604020202020204" pitchFamily="34" charset="0"/>
                <a:cs typeface="Arial" panose="020B0604020202020204" pitchFamily="34" charset="0"/>
              </a:rPr>
              <a:t> </a:t>
            </a:r>
            <a:r>
              <a:rPr lang="en-US" sz="1100" b="1" i="0" u="none" strike="noStrike" baseline="0" dirty="0">
                <a:latin typeface="Arial" panose="020B0604020202020204" pitchFamily="34" charset="0"/>
                <a:cs typeface="Arial" panose="020B0604020202020204" pitchFamily="34" charset="0"/>
              </a:rPr>
              <a:t>2 </a:t>
            </a:r>
            <a:r>
              <a:rPr lang="en-US" sz="1100" b="1" i="0" u="none" strike="noStrike" baseline="0" dirty="0" err="1">
                <a:latin typeface="Arial" panose="020B0604020202020204" pitchFamily="34" charset="0"/>
                <a:cs typeface="Arial" panose="020B0604020202020204" pitchFamily="34" charset="0"/>
              </a:rPr>
              <a:t>maal</a:t>
            </a:r>
            <a:r>
              <a:rPr lang="en-US" sz="1100" b="1" i="0" u="none" strike="noStrike" baseline="0" dirty="0">
                <a:latin typeface="Arial" panose="020B0604020202020204" pitchFamily="34" charset="0"/>
                <a:cs typeface="Arial" panose="020B0604020202020204" pitchFamily="34" charset="0"/>
              </a:rPr>
              <a:t> </a:t>
            </a:r>
            <a:r>
              <a:rPr lang="en-US" sz="1100" b="1" i="0" u="none" strike="noStrike" baseline="0" dirty="0" err="1">
                <a:latin typeface="Arial" panose="020B0604020202020204" pitchFamily="34" charset="0"/>
                <a:cs typeface="Arial" panose="020B0604020202020204" pitchFamily="34" charset="0"/>
              </a:rPr>
              <a:t>genoemd</a:t>
            </a:r>
            <a:r>
              <a:rPr lang="en-US" sz="1100" b="1" i="0" u="none" strike="noStrike" baseline="0" dirty="0">
                <a:latin typeface="Arial" panose="020B0604020202020204" pitchFamily="34" charset="0"/>
                <a:cs typeface="Arial" panose="020B0604020202020204" pitchFamily="34" charset="0"/>
              </a:rPr>
              <a:t> </a:t>
            </a:r>
            <a:endParaRPr lang="en-US" sz="1100" b="0" i="0" u="none" strike="noStrike" baseline="0" dirty="0">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0E65B4E3-CF2F-4F61-95B9-91484CC569F3}"/>
              </a:ext>
            </a:extLst>
          </p:cNvPr>
          <p:cNvPicPr>
            <a:picLocks noChangeAspect="1"/>
          </p:cNvPicPr>
          <p:nvPr/>
        </p:nvPicPr>
        <p:blipFill>
          <a:blip r:embed="rId2"/>
          <a:stretch>
            <a:fillRect/>
          </a:stretch>
        </p:blipFill>
        <p:spPr>
          <a:xfrm>
            <a:off x="8194912" y="3937950"/>
            <a:ext cx="3584448" cy="2688336"/>
          </a:xfrm>
          <a:prstGeom prst="rect">
            <a:avLst/>
          </a:prstGeom>
        </p:spPr>
      </p:pic>
      <p:pic>
        <p:nvPicPr>
          <p:cNvPr id="17" name="Tijdelijke aanduiding voor inhoud 16">
            <a:extLst>
              <a:ext uri="{FF2B5EF4-FFF2-40B4-BE49-F238E27FC236}">
                <a16:creationId xmlns:a16="http://schemas.microsoft.com/office/drawing/2014/main" id="{9692B817-5059-4E6D-AAC8-71A7DFFF8BFC}"/>
              </a:ext>
            </a:extLst>
          </p:cNvPr>
          <p:cNvPicPr>
            <a:picLocks noGrp="1" noChangeAspect="1"/>
          </p:cNvPicPr>
          <p:nvPr>
            <p:ph idx="1"/>
          </p:nvPr>
        </p:nvPicPr>
        <p:blipFill>
          <a:blip r:embed="rId3"/>
          <a:stretch>
            <a:fillRect/>
          </a:stretch>
        </p:blipFill>
        <p:spPr>
          <a:xfrm>
            <a:off x="4329609" y="345130"/>
            <a:ext cx="3584448" cy="2688336"/>
          </a:xfrm>
          <a:prstGeom prst="rect">
            <a:avLst/>
          </a:prstGeom>
        </p:spPr>
      </p:pic>
      <p:pic>
        <p:nvPicPr>
          <p:cNvPr id="9" name="Afbeelding 8">
            <a:extLst>
              <a:ext uri="{FF2B5EF4-FFF2-40B4-BE49-F238E27FC236}">
                <a16:creationId xmlns:a16="http://schemas.microsoft.com/office/drawing/2014/main" id="{5574327E-C789-4489-9989-57B0694BF711}"/>
              </a:ext>
            </a:extLst>
          </p:cNvPr>
          <p:cNvPicPr>
            <a:picLocks noChangeAspect="1"/>
          </p:cNvPicPr>
          <p:nvPr/>
        </p:nvPicPr>
        <p:blipFill>
          <a:blip r:embed="rId4"/>
          <a:stretch>
            <a:fillRect/>
          </a:stretch>
        </p:blipFill>
        <p:spPr>
          <a:xfrm>
            <a:off x="470137" y="1729613"/>
            <a:ext cx="3584448" cy="2681335"/>
          </a:xfrm>
          <a:prstGeom prst="rect">
            <a:avLst/>
          </a:prstGeom>
        </p:spPr>
      </p:pic>
      <p:sp>
        <p:nvSpPr>
          <p:cNvPr id="20" name="Tekstvak 19">
            <a:extLst>
              <a:ext uri="{FF2B5EF4-FFF2-40B4-BE49-F238E27FC236}">
                <a16:creationId xmlns:a16="http://schemas.microsoft.com/office/drawing/2014/main" id="{453BB854-E393-4332-9BA7-A22E24D29423}"/>
              </a:ext>
            </a:extLst>
          </p:cNvPr>
          <p:cNvSpPr txBox="1"/>
          <p:nvPr/>
        </p:nvSpPr>
        <p:spPr>
          <a:xfrm>
            <a:off x="4339906" y="2666017"/>
            <a:ext cx="3715146" cy="2616101"/>
          </a:xfrm>
          <a:prstGeom prst="rect">
            <a:avLst/>
          </a:prstGeom>
          <a:noFill/>
        </p:spPr>
        <p:txBody>
          <a:bodyPr wrap="square">
            <a:spAutoFit/>
          </a:bodyPr>
          <a:lstStyle/>
          <a:p>
            <a:pPr>
              <a:spcAft>
                <a:spcPts val="600"/>
              </a:spcAft>
            </a:pPr>
            <a:endParaRPr lang="nl-NL" sz="1800" b="0" i="0" u="none" strike="noStrike" baseline="0" dirty="0">
              <a:solidFill>
                <a:srgbClr val="000000"/>
              </a:solidFill>
              <a:latin typeface="Arial" panose="020B0604020202020204" pitchFamily="34" charset="0"/>
            </a:endParaRP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a:t>
            </a:r>
            <a:r>
              <a:rPr lang="nl-NL" sz="1100" b="1" i="0" u="none" strike="noStrike" baseline="0" dirty="0">
                <a:solidFill>
                  <a:srgbClr val="000000"/>
                </a:solidFill>
                <a:latin typeface="Arial" panose="020B0604020202020204" pitchFamily="34" charset="0"/>
                <a:cs typeface="Arial" panose="020B0604020202020204" pitchFamily="34" charset="0"/>
              </a:rPr>
              <a:t>Opmerking genoemd bij denkrichting 2: </a:t>
            </a:r>
            <a:endParaRPr lang="nl-NL" sz="1100" b="0" i="0" u="none" strike="noStrike" baseline="0" dirty="0">
              <a:solidFill>
                <a:srgbClr val="000000"/>
              </a:solidFill>
              <a:latin typeface="Arial" panose="020B0604020202020204" pitchFamily="34" charset="0"/>
              <a:cs typeface="Arial" panose="020B0604020202020204" pitchFamily="34" charset="0"/>
            </a:endParaRP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Te veel ontsluiting op </a:t>
            </a:r>
            <a:r>
              <a:rPr lang="nl-NL" sz="1100" b="0" i="0" u="none" strike="noStrike" baseline="0" dirty="0" err="1">
                <a:solidFill>
                  <a:srgbClr val="000000"/>
                </a:solidFill>
                <a:latin typeface="Arial" panose="020B0604020202020204" pitchFamily="34" charset="0"/>
                <a:cs typeface="Arial" panose="020B0604020202020204" pitchFamily="34" charset="0"/>
              </a:rPr>
              <a:t>Telgenbosch</a:t>
            </a:r>
            <a:r>
              <a:rPr lang="nl-NL" sz="1100" b="0" i="0" u="none" strike="noStrike" baseline="0" dirty="0">
                <a:solidFill>
                  <a:srgbClr val="000000"/>
                </a:solidFill>
                <a:latin typeface="Arial" panose="020B0604020202020204" pitchFamily="34" charset="0"/>
                <a:cs typeface="Arial" panose="020B0604020202020204" pitchFamily="34" charset="0"/>
              </a:rPr>
              <a:t> </a:t>
            </a: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Terheijlsterweg doet geen recht aan landelijk gebied </a:t>
            </a: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Wij willen de wal er wel bij kopen als die schoon is. </a:t>
            </a: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Groen… bufferzone (achter </a:t>
            </a:r>
            <a:r>
              <a:rPr lang="nl-NL" sz="1100" b="0" i="0" u="none" strike="noStrike" baseline="0" dirty="0" err="1">
                <a:solidFill>
                  <a:srgbClr val="000000"/>
                </a:solidFill>
                <a:latin typeface="Arial" panose="020B0604020202020204" pitchFamily="34" charset="0"/>
                <a:cs typeface="Arial" panose="020B0604020202020204" pitchFamily="34" charset="0"/>
              </a:rPr>
              <a:t>Telgenboscgh</a:t>
            </a:r>
            <a:r>
              <a:rPr lang="nl-NL" sz="1100" b="0" i="0" u="none" strike="noStrike" baseline="0" dirty="0">
                <a:solidFill>
                  <a:srgbClr val="000000"/>
                </a:solidFill>
                <a:latin typeface="Arial" panose="020B0604020202020204" pitchFamily="34" charset="0"/>
                <a:cs typeface="Arial" panose="020B0604020202020204" pitchFamily="34" charset="0"/>
              </a:rPr>
              <a:t>) </a:t>
            </a: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Ontsluiting via noordzijde vijver </a:t>
            </a:r>
          </a:p>
          <a:p>
            <a:pPr>
              <a:spcAft>
                <a:spcPts val="600"/>
              </a:spcAft>
            </a:pPr>
            <a:r>
              <a:rPr lang="nl-NL" sz="1100" b="0" i="0" u="none" strike="noStrike" baseline="0" dirty="0">
                <a:solidFill>
                  <a:srgbClr val="000000"/>
                </a:solidFill>
                <a:latin typeface="Arial" panose="020B0604020202020204" pitchFamily="34" charset="0"/>
                <a:cs typeface="Arial" panose="020B0604020202020204" pitchFamily="34" charset="0"/>
              </a:rPr>
              <a:t>• Voetpad meest oostelijke deel niet direct achter de woningen </a:t>
            </a:r>
          </a:p>
          <a:p>
            <a:pPr>
              <a:spcAft>
                <a:spcPts val="600"/>
              </a:spcAft>
            </a:pPr>
            <a:endParaRPr lang="nl-NL" sz="1800" b="0" i="0" u="none" strike="noStrike" baseline="0" dirty="0">
              <a:solidFill>
                <a:srgbClr val="000000"/>
              </a:solidFill>
              <a:latin typeface="Arial" panose="020B0604020202020204" pitchFamily="34" charset="0"/>
            </a:endParaRPr>
          </a:p>
        </p:txBody>
      </p:sp>
      <p:sp>
        <p:nvSpPr>
          <p:cNvPr id="21" name="Tekstvak 20">
            <a:extLst>
              <a:ext uri="{FF2B5EF4-FFF2-40B4-BE49-F238E27FC236}">
                <a16:creationId xmlns:a16="http://schemas.microsoft.com/office/drawing/2014/main" id="{A6F2009D-0777-4265-81DF-55A1B5A70869}"/>
              </a:ext>
            </a:extLst>
          </p:cNvPr>
          <p:cNvSpPr txBox="1"/>
          <p:nvPr/>
        </p:nvSpPr>
        <p:spPr>
          <a:xfrm>
            <a:off x="8360633" y="2377667"/>
            <a:ext cx="3454661" cy="1723549"/>
          </a:xfrm>
          <a:prstGeom prst="rect">
            <a:avLst/>
          </a:prstGeom>
          <a:noFill/>
        </p:spPr>
        <p:txBody>
          <a:bodyPr wrap="square" rtlCol="0">
            <a:spAutoFit/>
          </a:bodyPr>
          <a:lstStyle/>
          <a:p>
            <a:r>
              <a:rPr lang="nl-NL" sz="1100" b="1" i="0" u="none" strike="noStrike" baseline="0" dirty="0">
                <a:solidFill>
                  <a:srgbClr val="000000"/>
                </a:solidFill>
                <a:latin typeface="Arial" panose="020B0604020202020204" pitchFamily="34" charset="0"/>
              </a:rPr>
              <a:t>Opmerking genoemd bij denkrichting 3: </a:t>
            </a:r>
            <a:endParaRPr lang="nl-NL" sz="1100" b="0" i="0" u="none" strike="noStrike" baseline="0" dirty="0">
              <a:solidFill>
                <a:srgbClr val="000000"/>
              </a:solidFill>
              <a:latin typeface="Arial" panose="020B0604020202020204" pitchFamily="34" charset="0"/>
            </a:endParaRPr>
          </a:p>
          <a:p>
            <a:r>
              <a:rPr lang="nl-NL" sz="1100" b="0" i="0" u="none" strike="noStrike" baseline="0" dirty="0">
                <a:solidFill>
                  <a:srgbClr val="000000"/>
                </a:solidFill>
                <a:latin typeface="Arial" panose="020B0604020202020204" pitchFamily="34" charset="0"/>
              </a:rPr>
              <a:t>• Variant 4… zo laten, variant 3 maximaal 20 woningen </a:t>
            </a:r>
          </a:p>
          <a:p>
            <a:r>
              <a:rPr lang="nl-NL" sz="1100" b="0" i="0" u="none" strike="noStrike" baseline="0" dirty="0">
                <a:solidFill>
                  <a:srgbClr val="000000"/>
                </a:solidFill>
                <a:latin typeface="Arial" panose="020B0604020202020204" pitchFamily="34" charset="0"/>
              </a:rPr>
              <a:t>• Prima ontsluiting </a:t>
            </a:r>
          </a:p>
          <a:p>
            <a:r>
              <a:rPr lang="nl-NL" sz="1100" b="0" i="0" u="none" strike="noStrike" baseline="0" dirty="0">
                <a:solidFill>
                  <a:srgbClr val="000000"/>
                </a:solidFill>
                <a:latin typeface="Arial" panose="020B0604020202020204" pitchFamily="34" charset="0"/>
              </a:rPr>
              <a:t>• Kavelverdeling volgens ontginningslandschap, niet passend in dit kwadrant </a:t>
            </a:r>
          </a:p>
          <a:p>
            <a:r>
              <a:rPr lang="nl-NL" sz="1100" b="0" i="0" u="none" strike="noStrike" baseline="0" dirty="0">
                <a:solidFill>
                  <a:srgbClr val="000000"/>
                </a:solidFill>
                <a:latin typeface="Arial" panose="020B0604020202020204" pitchFamily="34" charset="0"/>
              </a:rPr>
              <a:t>• Groenstrook zuidkant achter </a:t>
            </a:r>
            <a:r>
              <a:rPr lang="nl-NL" sz="1100" b="0" i="0" u="none" strike="noStrike" baseline="0" dirty="0" err="1">
                <a:solidFill>
                  <a:srgbClr val="000000"/>
                </a:solidFill>
                <a:latin typeface="Arial" panose="020B0604020202020204" pitchFamily="34" charset="0"/>
              </a:rPr>
              <a:t>Telgenbosch</a:t>
            </a:r>
            <a:r>
              <a:rPr lang="nl-NL" sz="1100" b="0" i="0" u="none" strike="noStrike" baseline="0" dirty="0">
                <a:solidFill>
                  <a:srgbClr val="000000"/>
                </a:solidFill>
                <a:latin typeface="Arial" panose="020B0604020202020204" pitchFamily="34" charset="0"/>
              </a:rPr>
              <a:t> smal naar noorden breder maken. </a:t>
            </a:r>
          </a:p>
          <a:p>
            <a:endParaRPr lang="nl-NL" dirty="0"/>
          </a:p>
        </p:txBody>
      </p:sp>
    </p:spTree>
    <p:extLst>
      <p:ext uri="{BB962C8B-B14F-4D97-AF65-F5344CB8AC3E}">
        <p14:creationId xmlns:p14="http://schemas.microsoft.com/office/powerpoint/2010/main" val="3539548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C4840-DC43-4F50-BB2C-6565A3AD785C}"/>
              </a:ext>
            </a:extLst>
          </p:cNvPr>
          <p:cNvSpPr>
            <a:spLocks noGrp="1"/>
          </p:cNvSpPr>
          <p:nvPr>
            <p:ph type="title"/>
          </p:nvPr>
        </p:nvSpPr>
        <p:spPr/>
        <p:txBody>
          <a:bodyPr/>
          <a:lstStyle/>
          <a:p>
            <a:r>
              <a:rPr lang="nl-NL" dirty="0"/>
              <a:t>Zuidpoort 2020</a:t>
            </a:r>
          </a:p>
        </p:txBody>
      </p:sp>
      <p:sp>
        <p:nvSpPr>
          <p:cNvPr id="3" name="Tijdelijke aanduiding voor inhoud 2">
            <a:extLst>
              <a:ext uri="{FF2B5EF4-FFF2-40B4-BE49-F238E27FC236}">
                <a16:creationId xmlns:a16="http://schemas.microsoft.com/office/drawing/2014/main" id="{D74FDC2F-F2AD-457C-88A0-4ED680BB6BAE}"/>
              </a:ext>
            </a:extLst>
          </p:cNvPr>
          <p:cNvSpPr>
            <a:spLocks noGrp="1"/>
          </p:cNvSpPr>
          <p:nvPr>
            <p:ph idx="1"/>
          </p:nvPr>
        </p:nvSpPr>
        <p:spPr>
          <a:xfrm>
            <a:off x="838200" y="1825625"/>
            <a:ext cx="4705350" cy="4351338"/>
          </a:xfrm>
        </p:spPr>
        <p:txBody>
          <a:bodyPr>
            <a:normAutofit lnSpcReduction="10000"/>
          </a:bodyPr>
          <a:lstStyle/>
          <a:p>
            <a:pPr marL="0" indent="0">
              <a:buNone/>
            </a:pPr>
            <a:r>
              <a:rPr lang="nl-NL" sz="1200" b="0" i="0" u="none" strike="noStrike" baseline="0" dirty="0">
                <a:solidFill>
                  <a:srgbClr val="000000"/>
                </a:solidFill>
                <a:latin typeface="Arial" panose="020B0604020202020204" pitchFamily="34" charset="0"/>
                <a:cs typeface="Arial" panose="020B0604020202020204" pitchFamily="34" charset="0"/>
              </a:rPr>
              <a:t>Uit de opmerkingen was op te maken dat er het minst draagvlak was voor denkrichting 1. Evenredig en eerlijk verdelen. In de verdere planvorming is daarnaar gezocht. Met respect voor de opmerking ruimte maken en afstand houden. De ontsluiting is gebundeld en is in de verdere planvorming over/door de vijver gelegd. In de verdere planvorming is ook ruimte gemaakt voor meer groen achter de woningen aan de </a:t>
            </a:r>
            <a:r>
              <a:rPr lang="nl-NL" sz="1200" b="0" i="0" u="none" strike="noStrike" baseline="0" dirty="0" err="1">
                <a:solidFill>
                  <a:srgbClr val="000000"/>
                </a:solidFill>
                <a:latin typeface="Arial" panose="020B0604020202020204" pitchFamily="34" charset="0"/>
                <a:cs typeface="Arial" panose="020B0604020202020204" pitchFamily="34" charset="0"/>
              </a:rPr>
              <a:t>Telgenbosch</a:t>
            </a:r>
            <a:r>
              <a:rPr lang="nl-NL" sz="1200" b="0" i="0" u="none" strike="noStrike" baseline="0" dirty="0">
                <a:solidFill>
                  <a:srgbClr val="000000"/>
                </a:solidFill>
                <a:latin typeface="Arial" panose="020B0604020202020204" pitchFamily="34" charset="0"/>
                <a:cs typeface="Arial" panose="020B0604020202020204" pitchFamily="34" charset="0"/>
              </a:rPr>
              <a:t>. Tuinen zijn daar vrij nat. Met een bredere sloot zal de waterafvoer in de toekomst optimaal zijn. Tussen de bestaande woningen aan de oost- en zuidzijde wordt extra ruimte gemaakt. De openbare groenstrook blijft en er is ruimte voor breder water. </a:t>
            </a:r>
          </a:p>
          <a:p>
            <a:pPr marL="0" indent="0">
              <a:buNone/>
            </a:pPr>
            <a:r>
              <a:rPr lang="nl-NL" sz="1200" b="0" i="0" u="none" strike="noStrike" baseline="0" dirty="0">
                <a:solidFill>
                  <a:srgbClr val="000000"/>
                </a:solidFill>
                <a:latin typeface="Arial" panose="020B0604020202020204" pitchFamily="34" charset="0"/>
                <a:cs typeface="Arial" panose="020B0604020202020204" pitchFamily="34" charset="0"/>
              </a:rPr>
              <a:t>Uit de gesprekken kwam duidelijk naar voren dat belanghebbenden een sterke voorkeur voor denkrichting 3 hadden. Na de bijeenkomst op 24 februari vonden nog twee separate overleggen plaats. Op 12 maart met de Vereniging Zuidpoort Terheijl en op 1 april (digitaal) met belanghebbenden </a:t>
            </a:r>
            <a:r>
              <a:rPr lang="nl-NL" sz="1200" b="0" i="0" u="none" strike="noStrike" baseline="0" dirty="0" err="1">
                <a:solidFill>
                  <a:srgbClr val="000000"/>
                </a:solidFill>
                <a:latin typeface="Arial" panose="020B0604020202020204" pitchFamily="34" charset="0"/>
                <a:cs typeface="Arial" panose="020B0604020202020204" pitchFamily="34" charset="0"/>
              </a:rPr>
              <a:t>Telgenbosch</a:t>
            </a:r>
            <a:r>
              <a:rPr lang="nl-NL" sz="1200" b="0" i="0" u="none" strike="noStrike" baseline="0" dirty="0">
                <a:solidFill>
                  <a:srgbClr val="000000"/>
                </a:solidFill>
                <a:latin typeface="Arial" panose="020B0604020202020204" pitchFamily="34" charset="0"/>
                <a:cs typeface="Arial" panose="020B0604020202020204" pitchFamily="34" charset="0"/>
              </a:rPr>
              <a:t>. </a:t>
            </a:r>
          </a:p>
          <a:p>
            <a:pPr marL="0" indent="0">
              <a:buNone/>
            </a:pPr>
            <a:r>
              <a:rPr lang="nl-NL" sz="1200" dirty="0">
                <a:solidFill>
                  <a:srgbClr val="000000"/>
                </a:solidFill>
                <a:latin typeface="Arial" panose="020B0604020202020204" pitchFamily="34" charset="0"/>
                <a:cs typeface="Arial" panose="020B0604020202020204" pitchFamily="34" charset="0"/>
              </a:rPr>
              <a:t>Wij hadden gehoopt op 11 mei u vanuit bovenstaande een eindontwerp te laten zien. Covid-19 zorgde er medio maart voor dat we in een nieuwe situatie terecht kwamen. We moesten allemaal thuiswerken en het digitale werken onder de knie krijgen. Deze vertraging leverde wel op dat we vanuit denkrichting 3 een verdieping maakte op een tweetal modellen ten aanzien van de verkeersafwikkeling. Een tussenstap dus die wij u presenteerden op 1 juli 2020</a:t>
            </a:r>
            <a:endParaRPr lang="nl-NL" sz="1200" dirty="0">
              <a:latin typeface="Arial" panose="020B0604020202020204" pitchFamily="34" charset="0"/>
              <a:cs typeface="Arial" panose="020B0604020202020204" pitchFamily="34" charset="0"/>
            </a:endParaRPr>
          </a:p>
          <a:p>
            <a:pPr marL="0" indent="0">
              <a:buNone/>
            </a:pPr>
            <a:r>
              <a:rPr lang="nl-NL" sz="1800" b="0" i="0" u="none" strike="noStrike" baseline="0" dirty="0">
                <a:solidFill>
                  <a:srgbClr val="000000"/>
                </a:solidFill>
                <a:latin typeface="Arial" panose="020B0604020202020204" pitchFamily="34" charset="0"/>
              </a:rPr>
              <a:t> </a:t>
            </a:r>
          </a:p>
        </p:txBody>
      </p:sp>
      <p:sp>
        <p:nvSpPr>
          <p:cNvPr id="4" name="Tekstvak 3">
            <a:extLst>
              <a:ext uri="{FF2B5EF4-FFF2-40B4-BE49-F238E27FC236}">
                <a16:creationId xmlns:a16="http://schemas.microsoft.com/office/drawing/2014/main" id="{D78B608C-6F3B-44AE-B70C-5A4118563932}"/>
              </a:ext>
            </a:extLst>
          </p:cNvPr>
          <p:cNvSpPr txBox="1"/>
          <p:nvPr/>
        </p:nvSpPr>
        <p:spPr>
          <a:xfrm>
            <a:off x="6419850" y="533400"/>
            <a:ext cx="4705350" cy="2554545"/>
          </a:xfrm>
          <a:prstGeom prst="rect">
            <a:avLst/>
          </a:prstGeom>
          <a:solidFill>
            <a:srgbClr val="FFC000"/>
          </a:solidFill>
        </p:spPr>
        <p:txBody>
          <a:bodyPr wrap="square" rtlCol="0">
            <a:spAutoFit/>
          </a:bodyPr>
          <a:lstStyle/>
          <a:p>
            <a:r>
              <a:rPr lang="nl-NL" sz="1400" b="1" dirty="0"/>
              <a:t>Overleg Belangenvereniging Zuidpoort Terheijl</a:t>
            </a:r>
          </a:p>
          <a:p>
            <a:r>
              <a:rPr lang="nl-NL" sz="1400" b="1" dirty="0"/>
              <a:t>Maart 2020</a:t>
            </a:r>
          </a:p>
          <a:p>
            <a:endParaRPr lang="nl-NL" sz="1100" dirty="0"/>
          </a:p>
          <a:p>
            <a:r>
              <a:rPr lang="nl-NL" sz="1100" b="0" i="0" u="none" strike="noStrike" baseline="0" dirty="0">
                <a:solidFill>
                  <a:srgbClr val="000000"/>
                </a:solidFill>
                <a:latin typeface="Arial" panose="020B0604020202020204" pitchFamily="34" charset="0"/>
              </a:rPr>
              <a:t>Op 12 maart 2020 is met 5 vertegenwoordigers van de Belangenvereniging Zuidpoort, dhr. Zuidersma, BA32 en de gemeente een informeel overleg geweest. De reactie was kritisch en meedenkend in de woningbouw opgave, Het aantal van 35 woningen werd door het overgrote deel niet afgewezen. Echter werd wel een duidelijk standpunt neergelegd dat het raadzaam is niet alle woningen op de bestaande wijk (de 5e verloting) te ontsluiten. Het belangrijkste argument was de verkeersveiligheid. Daarnaast werd aangegeven dat de openbare groenstrook (gemeentelijk eigendom) gehandhaafd bleef als overgangsgebied. Gemeenschappelijk was er een voorkeur voor denkrichting 3. </a:t>
            </a:r>
            <a:endParaRPr lang="nl-NL" sz="1100" dirty="0"/>
          </a:p>
        </p:txBody>
      </p:sp>
      <p:sp>
        <p:nvSpPr>
          <p:cNvPr id="5" name="Tekstvak 4">
            <a:extLst>
              <a:ext uri="{FF2B5EF4-FFF2-40B4-BE49-F238E27FC236}">
                <a16:creationId xmlns:a16="http://schemas.microsoft.com/office/drawing/2014/main" id="{049E85BA-2B5D-4F14-A4E0-C072C5DB98D9}"/>
              </a:ext>
            </a:extLst>
          </p:cNvPr>
          <p:cNvSpPr txBox="1"/>
          <p:nvPr/>
        </p:nvSpPr>
        <p:spPr>
          <a:xfrm>
            <a:off x="6419850" y="3412471"/>
            <a:ext cx="4705350" cy="2893100"/>
          </a:xfrm>
          <a:prstGeom prst="rect">
            <a:avLst/>
          </a:prstGeom>
          <a:solidFill>
            <a:srgbClr val="FFC000"/>
          </a:solidFill>
        </p:spPr>
        <p:txBody>
          <a:bodyPr wrap="square" rtlCol="0">
            <a:spAutoFit/>
          </a:bodyPr>
          <a:lstStyle/>
          <a:p>
            <a:r>
              <a:rPr lang="nl-NL" sz="1400" b="1" dirty="0"/>
              <a:t>Overleg Belanghebbenden </a:t>
            </a:r>
            <a:r>
              <a:rPr lang="nl-NL" sz="1400" b="1" dirty="0" err="1"/>
              <a:t>Telgenbosch</a:t>
            </a:r>
            <a:endParaRPr lang="nl-NL" sz="1400" b="1" dirty="0"/>
          </a:p>
          <a:p>
            <a:r>
              <a:rPr lang="nl-NL" sz="1400" b="1" dirty="0"/>
              <a:t>April 2020</a:t>
            </a:r>
          </a:p>
          <a:p>
            <a:endParaRPr lang="nl-NL" sz="1100" dirty="0"/>
          </a:p>
          <a:p>
            <a:r>
              <a:rPr lang="nl-NL" sz="1100" b="0" i="0" u="none" strike="noStrike" baseline="0" dirty="0">
                <a:solidFill>
                  <a:srgbClr val="000000"/>
                </a:solidFill>
                <a:latin typeface="Arial" panose="020B0604020202020204" pitchFamily="34" charset="0"/>
              </a:rPr>
              <a:t>Ten gevolge van de Corona maatregelen was een fysiek overleg met de bewoners van de </a:t>
            </a:r>
            <a:r>
              <a:rPr lang="nl-NL" sz="1100" b="0" i="0" u="none" strike="noStrike" baseline="0" dirty="0" err="1">
                <a:solidFill>
                  <a:srgbClr val="000000"/>
                </a:solidFill>
                <a:latin typeface="Arial" panose="020B0604020202020204" pitchFamily="34" charset="0"/>
              </a:rPr>
              <a:t>Telgenbosch</a:t>
            </a:r>
            <a:r>
              <a:rPr lang="nl-NL" sz="1100" b="0" i="0" u="none" strike="noStrike" baseline="0" dirty="0">
                <a:solidFill>
                  <a:srgbClr val="000000"/>
                </a:solidFill>
                <a:latin typeface="Arial" panose="020B0604020202020204" pitchFamily="34" charset="0"/>
              </a:rPr>
              <a:t> niet mogelijk. Dit overleg heeft via ZOOM plaatsgevonden. Het belangrijkste signaal wat hier afgegeven werd was dat niet alle woningen verdicht langs de Terheijlsterweg moesten komen en dat er voldoende ruimte overblijft voor de openbare (gemeentelijke) groenzone. Voor een enkeling was het niet noodzakelijk de aarden wal te verwijderen. Zij zien het als een mooie overgang van nieuwbouw en hun eigen privé tuin. Terwijl anderen prevaleren dat de wal verdwijnt en de natte achtertuin wordt opgelost. De grootste wens was dat de achtertuinen niet tegen elkaar grenzen, maar dat er een weg (openbare ruimte) tussen komt te liggen. Knelpunten inzake de ontsluiting van de wijk en verkeerveiligheid werd ook genoemd. Zorg voor een aparte weg en sluit niet aan op de </a:t>
            </a:r>
            <a:r>
              <a:rPr lang="nl-NL" sz="1100" b="0" i="0" u="none" strike="noStrike" baseline="0" dirty="0" err="1">
                <a:solidFill>
                  <a:srgbClr val="000000"/>
                </a:solidFill>
                <a:latin typeface="Arial" panose="020B0604020202020204" pitchFamily="34" charset="0"/>
              </a:rPr>
              <a:t>Telgenbosch</a:t>
            </a:r>
            <a:r>
              <a:rPr lang="nl-NL" sz="1100" b="0" i="0" u="none" strike="noStrike" baseline="0" dirty="0">
                <a:solidFill>
                  <a:srgbClr val="000000"/>
                </a:solidFill>
                <a:latin typeface="Arial" panose="020B0604020202020204" pitchFamily="34" charset="0"/>
              </a:rPr>
              <a:t>. </a:t>
            </a:r>
            <a:endParaRPr lang="nl-NL" sz="1100" dirty="0"/>
          </a:p>
        </p:txBody>
      </p:sp>
    </p:spTree>
    <p:extLst>
      <p:ext uri="{BB962C8B-B14F-4D97-AF65-F5344CB8AC3E}">
        <p14:creationId xmlns:p14="http://schemas.microsoft.com/office/powerpoint/2010/main" val="155170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C0E1C0-A316-4837-97F3-0921522595B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Zuidpoort 2020</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F15558CE-AE3F-424E-8ABD-2A3CAA66F2E0}"/>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indent="0">
              <a:buNone/>
            </a:pPr>
            <a:r>
              <a:rPr lang="en-US" sz="1700" b="0" i="0" u="none" strike="noStrike" baseline="0" dirty="0"/>
              <a:t>Ten </a:t>
            </a:r>
            <a:r>
              <a:rPr lang="en-US" sz="1700" b="0" i="0" u="none" strike="noStrike" baseline="0" dirty="0" err="1"/>
              <a:t>gevolge</a:t>
            </a:r>
            <a:r>
              <a:rPr lang="en-US" sz="1700" b="0" i="0" u="none" strike="noStrike" baseline="0" dirty="0"/>
              <a:t> van de Corona </a:t>
            </a:r>
            <a:r>
              <a:rPr lang="en-US" sz="1700" b="0" i="0" u="none" strike="noStrike" baseline="0" dirty="0" err="1"/>
              <a:t>maatregelen</a:t>
            </a:r>
            <a:r>
              <a:rPr lang="en-US" sz="1700" b="0" i="0" u="none" strike="noStrike" baseline="0" dirty="0"/>
              <a:t> was het </a:t>
            </a:r>
            <a:r>
              <a:rPr lang="en-US" sz="1700" b="0" i="0" u="none" strike="noStrike" baseline="0" dirty="0" err="1"/>
              <a:t>niet</a:t>
            </a:r>
            <a:r>
              <a:rPr lang="en-US" sz="1700" b="0" i="0" u="none" strike="noStrike" baseline="0" dirty="0"/>
              <a:t> </a:t>
            </a:r>
            <a:r>
              <a:rPr lang="en-US" sz="1700" b="0" i="0" u="none" strike="noStrike" baseline="0" dirty="0" err="1"/>
              <a:t>mogelijk</a:t>
            </a:r>
            <a:r>
              <a:rPr lang="en-US" sz="1700" b="0" i="0" u="none" strike="noStrike" baseline="0" dirty="0"/>
              <a:t> om 1 </a:t>
            </a:r>
            <a:r>
              <a:rPr lang="en-US" sz="1700" b="0" i="0" u="none" strike="noStrike" baseline="0" dirty="0" err="1"/>
              <a:t>grote</a:t>
            </a:r>
            <a:r>
              <a:rPr lang="en-US" sz="1700" b="0" i="0" u="none" strike="noStrike" baseline="0" dirty="0"/>
              <a:t> </a:t>
            </a:r>
            <a:r>
              <a:rPr lang="en-US" sz="1700" b="0" i="0" u="none" strike="noStrike" baseline="0" dirty="0" err="1"/>
              <a:t>bijeenkomst</a:t>
            </a:r>
            <a:r>
              <a:rPr lang="en-US" sz="1700" b="0" i="0" u="none" strike="noStrike" baseline="0" dirty="0"/>
              <a:t> </a:t>
            </a:r>
            <a:r>
              <a:rPr lang="en-US" sz="1700" b="0" i="0" u="none" strike="noStrike" baseline="0" dirty="0" err="1"/>
              <a:t>te</a:t>
            </a:r>
            <a:r>
              <a:rPr lang="en-US" sz="1700" b="0" i="0" u="none" strike="noStrike" baseline="0" dirty="0"/>
              <a:t> </a:t>
            </a:r>
            <a:r>
              <a:rPr lang="en-US" sz="1700" b="0" i="0" u="none" strike="noStrike" baseline="0" dirty="0" err="1"/>
              <a:t>organiseren</a:t>
            </a:r>
            <a:r>
              <a:rPr lang="en-US" sz="1700" b="0" i="0" u="none" strike="noStrike" baseline="0" dirty="0"/>
              <a:t>. Er is </a:t>
            </a:r>
            <a:r>
              <a:rPr lang="en-US" sz="1700" b="0" i="0" u="none" strike="noStrike" baseline="0" dirty="0" err="1"/>
              <a:t>wel</a:t>
            </a:r>
            <a:r>
              <a:rPr lang="en-US" sz="1700" b="0" i="0" u="none" strike="noStrike" baseline="0" dirty="0"/>
              <a:t> </a:t>
            </a:r>
            <a:r>
              <a:rPr lang="en-US" sz="1700" b="0" i="0" u="none" strike="noStrike" baseline="0" dirty="0" err="1"/>
              <a:t>voor</a:t>
            </a:r>
            <a:r>
              <a:rPr lang="en-US" sz="1700" b="0" i="0" u="none" strike="noStrike" baseline="0" dirty="0"/>
              <a:t> </a:t>
            </a:r>
            <a:r>
              <a:rPr lang="en-US" sz="1700" b="0" i="0" u="none" strike="noStrike" baseline="0" dirty="0" err="1"/>
              <a:t>gekozen</a:t>
            </a:r>
            <a:r>
              <a:rPr lang="en-US" sz="1700" b="0" i="0" u="none" strike="noStrike" baseline="0" dirty="0"/>
              <a:t> om </a:t>
            </a:r>
            <a:r>
              <a:rPr lang="en-US" sz="1700" b="0" i="0" u="none" strike="noStrike" baseline="0" dirty="0" err="1"/>
              <a:t>een</a:t>
            </a:r>
            <a:r>
              <a:rPr lang="en-US" sz="1700" b="0" i="0" u="none" strike="noStrike" baseline="0" dirty="0"/>
              <a:t> </a:t>
            </a:r>
            <a:r>
              <a:rPr lang="en-US" sz="1700" b="0" i="0" u="none" strike="noStrike" baseline="0" dirty="0" err="1"/>
              <a:t>fysiek</a:t>
            </a:r>
            <a:r>
              <a:rPr lang="en-US" sz="1700" b="0" i="0" u="none" strike="noStrike" baseline="0" dirty="0"/>
              <a:t> </a:t>
            </a:r>
            <a:r>
              <a:rPr lang="en-US" sz="1700" b="0" i="0" u="none" strike="noStrike" baseline="0" dirty="0" err="1"/>
              <a:t>informatie</a:t>
            </a:r>
            <a:r>
              <a:rPr lang="en-US" sz="1700" b="0" i="0" u="none" strike="noStrike" baseline="0" dirty="0"/>
              <a:t> moment </a:t>
            </a:r>
            <a:r>
              <a:rPr lang="en-US" sz="1700" b="0" i="0" u="none" strike="noStrike" baseline="0" dirty="0" err="1"/>
              <a:t>te</a:t>
            </a:r>
            <a:r>
              <a:rPr lang="en-US" sz="1700" b="0" i="0" u="none" strike="noStrike" baseline="0" dirty="0"/>
              <a:t> </a:t>
            </a:r>
            <a:r>
              <a:rPr lang="en-US" sz="1700" b="0" i="0" u="none" strike="noStrike" baseline="0" dirty="0" err="1"/>
              <a:t>houden</a:t>
            </a:r>
            <a:r>
              <a:rPr lang="en-US" sz="1700" b="0" i="0" u="none" strike="noStrike" baseline="0" dirty="0"/>
              <a:t>. </a:t>
            </a:r>
            <a:r>
              <a:rPr lang="en-US" sz="1700" b="0" i="0" u="none" strike="noStrike" baseline="0" dirty="0" err="1"/>
              <a:t>Dit</a:t>
            </a:r>
            <a:r>
              <a:rPr lang="en-US" sz="1700" b="0" i="0" u="none" strike="noStrike" baseline="0" dirty="0"/>
              <a:t> </a:t>
            </a:r>
            <a:r>
              <a:rPr lang="en-US" sz="1700" b="0" i="0" u="none" strike="noStrike" baseline="0" dirty="0" err="1"/>
              <a:t>kon</a:t>
            </a:r>
            <a:r>
              <a:rPr lang="en-US" sz="1700" b="0" i="0" u="none" strike="noStrike" baseline="0" dirty="0"/>
              <a:t> </a:t>
            </a:r>
            <a:r>
              <a:rPr lang="en-US" sz="1700" b="0" i="0" u="none" strike="noStrike" baseline="0" dirty="0" err="1"/>
              <a:t>ook</a:t>
            </a:r>
            <a:r>
              <a:rPr lang="en-US" sz="1700" b="0" i="0" u="none" strike="noStrike" baseline="0" dirty="0"/>
              <a:t> met de op </a:t>
            </a:r>
            <a:r>
              <a:rPr lang="en-US" sz="1700" b="0" i="0" u="none" strike="noStrike" baseline="0" dirty="0" err="1"/>
              <a:t>dat</a:t>
            </a:r>
            <a:r>
              <a:rPr lang="en-US" sz="1700" b="0" i="0" u="none" strike="noStrike" baseline="0" dirty="0"/>
              <a:t> moment </a:t>
            </a:r>
            <a:r>
              <a:rPr lang="en-US" sz="1700" b="0" i="0" u="none" strike="noStrike" baseline="0" dirty="0" err="1"/>
              <a:t>geldende</a:t>
            </a:r>
            <a:r>
              <a:rPr lang="en-US" sz="1700" b="0" i="0" u="none" strike="noStrike" baseline="0" dirty="0"/>
              <a:t> corona-regels.</a:t>
            </a:r>
          </a:p>
          <a:p>
            <a:pPr marL="0" indent="0">
              <a:buNone/>
            </a:pPr>
            <a:r>
              <a:rPr lang="en-US" sz="1700" b="0" i="0" u="none" strike="noStrike" baseline="0" dirty="0"/>
              <a:t>In </a:t>
            </a:r>
            <a:r>
              <a:rPr lang="en-US" sz="1700" b="0" i="0" u="none" strike="noStrike" baseline="0" dirty="0" err="1"/>
              <a:t>groepjes</a:t>
            </a:r>
            <a:r>
              <a:rPr lang="en-US" sz="1700" b="0" i="0" u="none" strike="noStrike" baseline="0" dirty="0"/>
              <a:t> van </a:t>
            </a:r>
            <a:r>
              <a:rPr lang="en-US" sz="1700" b="0" i="0" u="none" strike="noStrike" baseline="0" dirty="0" err="1"/>
              <a:t>maximaal</a:t>
            </a:r>
            <a:r>
              <a:rPr lang="en-US" sz="1700" b="0" i="0" u="none" strike="noStrike" baseline="0" dirty="0"/>
              <a:t> 10 </a:t>
            </a:r>
            <a:r>
              <a:rPr lang="en-US" sz="1700" b="0" i="0" u="none" strike="noStrike" baseline="0" dirty="0" err="1"/>
              <a:t>belanghebbenden</a:t>
            </a:r>
            <a:r>
              <a:rPr lang="en-US" sz="1700" b="0" i="0" u="none" strike="noStrike" baseline="0" dirty="0"/>
              <a:t> </a:t>
            </a:r>
            <a:r>
              <a:rPr lang="en-US" sz="1700" b="0" i="0" u="none" strike="noStrike" baseline="0" dirty="0" err="1"/>
              <a:t>werd</a:t>
            </a:r>
            <a:r>
              <a:rPr lang="en-US" sz="1700" b="0" i="0" u="none" strike="noStrike" baseline="0" dirty="0"/>
              <a:t> steeds </a:t>
            </a:r>
            <a:r>
              <a:rPr lang="en-US" sz="1700" b="0" i="0" u="none" strike="noStrike" baseline="0" dirty="0" err="1"/>
              <a:t>een</a:t>
            </a:r>
            <a:r>
              <a:rPr lang="en-US" sz="1700" b="0" i="0" u="none" strike="noStrike" baseline="0" dirty="0"/>
              <a:t> half </a:t>
            </a:r>
            <a:r>
              <a:rPr lang="en-US" sz="1700" b="0" i="0" u="none" strike="noStrike" baseline="0" dirty="0" err="1"/>
              <a:t>uur</a:t>
            </a:r>
            <a:r>
              <a:rPr lang="en-US" sz="1700" b="0" i="0" u="none" strike="noStrike" baseline="0" dirty="0"/>
              <a:t> de </a:t>
            </a:r>
            <a:r>
              <a:rPr lang="en-US" sz="1700" b="0" i="0" u="none" strike="noStrike" baseline="0" dirty="0" err="1"/>
              <a:t>tijd</a:t>
            </a:r>
            <a:r>
              <a:rPr lang="en-US" sz="1700" b="0" i="0" u="none" strike="noStrike" baseline="0" dirty="0"/>
              <a:t> </a:t>
            </a:r>
            <a:r>
              <a:rPr lang="en-US" sz="1700" b="0" i="0" u="none" strike="noStrike" baseline="0" dirty="0" err="1"/>
              <a:t>genomen</a:t>
            </a:r>
            <a:r>
              <a:rPr lang="en-US" sz="1700" b="0" i="0" u="none" strike="noStrike" baseline="0" dirty="0"/>
              <a:t> om </a:t>
            </a:r>
            <a:r>
              <a:rPr lang="en-US" sz="1700" b="0" i="0" u="none" strike="noStrike" baseline="0" dirty="0" err="1"/>
              <a:t>rond</a:t>
            </a:r>
            <a:r>
              <a:rPr lang="en-US" sz="1700" b="0" i="0" u="none" strike="noStrike" baseline="0" dirty="0"/>
              <a:t> de </a:t>
            </a:r>
            <a:r>
              <a:rPr lang="en-US" sz="1700" b="0" i="0" u="none" strike="noStrike" baseline="0" dirty="0" err="1"/>
              <a:t>tafel</a:t>
            </a:r>
            <a:r>
              <a:rPr lang="en-US" sz="1700" b="0" i="0" u="none" strike="noStrike" baseline="0" dirty="0"/>
              <a:t> </a:t>
            </a:r>
            <a:r>
              <a:rPr lang="en-US" sz="1700" b="0" i="0" u="none" strike="noStrike" baseline="0" dirty="0" err="1"/>
              <a:t>kennis</a:t>
            </a:r>
            <a:r>
              <a:rPr lang="en-US" sz="1700" b="0" i="0" u="none" strike="noStrike" baseline="0" dirty="0"/>
              <a:t> </a:t>
            </a:r>
            <a:r>
              <a:rPr lang="en-US" sz="1700" b="0" i="0" u="none" strike="noStrike" baseline="0" dirty="0" err="1"/>
              <a:t>te</a:t>
            </a:r>
            <a:r>
              <a:rPr lang="en-US" sz="1700" b="0" i="0" u="none" strike="noStrike" baseline="0" dirty="0"/>
              <a:t> </a:t>
            </a:r>
            <a:r>
              <a:rPr lang="en-US" sz="1700" b="0" i="0" u="none" strike="noStrike" baseline="0" dirty="0" err="1"/>
              <a:t>nemen</a:t>
            </a:r>
            <a:r>
              <a:rPr lang="en-US" sz="1700" b="0" i="0" u="none" strike="noStrike" baseline="0" dirty="0"/>
              <a:t> van </a:t>
            </a:r>
            <a:r>
              <a:rPr lang="en-US" sz="1700" dirty="0"/>
              <a:t>de</a:t>
            </a:r>
            <a:r>
              <a:rPr lang="en-US" sz="1700" b="0" i="0" u="none" strike="noStrike" baseline="0" dirty="0"/>
              <a:t> </a:t>
            </a:r>
            <a:r>
              <a:rPr lang="en-US" sz="1700" b="0" i="0" u="none" strike="noStrike" baseline="0" dirty="0" err="1"/>
              <a:t>voorgenomen</a:t>
            </a:r>
            <a:r>
              <a:rPr lang="en-US" sz="1700" b="0" i="0" u="none" strike="noStrike" baseline="0" dirty="0"/>
              <a:t> </a:t>
            </a:r>
            <a:r>
              <a:rPr lang="en-US" sz="1700" b="0" i="0" u="none" strike="noStrike" baseline="0" dirty="0" err="1"/>
              <a:t>plannen</a:t>
            </a:r>
            <a:r>
              <a:rPr lang="en-US" sz="1700" b="0" i="0" u="none" strike="noStrike" baseline="0" dirty="0"/>
              <a:t>. </a:t>
            </a:r>
          </a:p>
          <a:p>
            <a:pPr marL="0" indent="0">
              <a:buNone/>
            </a:pPr>
            <a:r>
              <a:rPr lang="en-US" sz="1700" b="0" i="0" u="none" strike="noStrike" baseline="0" dirty="0" err="1"/>
              <a:t>Naar</a:t>
            </a:r>
            <a:r>
              <a:rPr lang="en-US" sz="1700" b="0" i="0" u="none" strike="noStrike" baseline="0" dirty="0"/>
              <a:t> </a:t>
            </a:r>
            <a:r>
              <a:rPr lang="en-US" sz="1700" b="0" i="0" u="none" strike="noStrike" baseline="0" dirty="0" err="1"/>
              <a:t>aanleiding</a:t>
            </a:r>
            <a:r>
              <a:rPr lang="en-US" sz="1700" b="0" i="0" u="none" strike="noStrike" baseline="0" dirty="0"/>
              <a:t> van de </a:t>
            </a:r>
            <a:r>
              <a:rPr lang="en-US" sz="1700" b="0" i="0" u="none" strike="noStrike" baseline="0" dirty="0" err="1"/>
              <a:t>voorgaande</a:t>
            </a:r>
            <a:r>
              <a:rPr lang="en-US" sz="1700" b="0" i="0" u="none" strike="noStrike" baseline="0" dirty="0"/>
              <a:t> </a:t>
            </a:r>
            <a:r>
              <a:rPr lang="en-US" sz="1700" b="0" i="0" u="none" strike="noStrike" baseline="0" dirty="0" err="1"/>
              <a:t>informatierondes</a:t>
            </a:r>
            <a:r>
              <a:rPr lang="en-US" sz="1700" b="0" i="0" u="none" strike="noStrike" baseline="0" dirty="0"/>
              <a:t> </a:t>
            </a:r>
            <a:r>
              <a:rPr lang="en-US" sz="1700" b="0" i="0" u="none" strike="noStrike" baseline="0" dirty="0" err="1"/>
              <a:t>waren</a:t>
            </a:r>
            <a:r>
              <a:rPr lang="en-US" sz="1700" b="0" i="0" u="none" strike="noStrike" baseline="0" dirty="0"/>
              <a:t> 2 </a:t>
            </a:r>
            <a:r>
              <a:rPr lang="en-US" sz="1700" b="0" i="0" u="none" strike="noStrike" baseline="0" dirty="0" err="1"/>
              <a:t>opties</a:t>
            </a:r>
            <a:r>
              <a:rPr lang="en-US" sz="1700" b="0" i="0" u="none" strike="noStrike" baseline="0" dirty="0"/>
              <a:t> </a:t>
            </a:r>
            <a:r>
              <a:rPr lang="en-US" sz="1700" b="0" i="0" u="none" strike="noStrike" baseline="0" dirty="0" err="1"/>
              <a:t>uitgewerkt</a:t>
            </a:r>
            <a:r>
              <a:rPr lang="en-US" sz="1700" b="0" i="0" u="none" strike="noStrike" baseline="0" dirty="0"/>
              <a:t>. Het </a:t>
            </a:r>
            <a:r>
              <a:rPr lang="en-US" sz="1700" b="0" i="0" u="none" strike="noStrike" baseline="0" dirty="0" err="1"/>
              <a:t>grootste</a:t>
            </a:r>
            <a:r>
              <a:rPr lang="en-US" sz="1700" b="0" i="0" u="none" strike="noStrike" baseline="0" dirty="0"/>
              <a:t> </a:t>
            </a:r>
            <a:r>
              <a:rPr lang="en-US" sz="1700" b="0" i="0" u="none" strike="noStrike" baseline="0" dirty="0" err="1"/>
              <a:t>verschil</a:t>
            </a:r>
            <a:r>
              <a:rPr lang="en-US" sz="1700" b="0" i="0" u="none" strike="noStrike" baseline="0" dirty="0"/>
              <a:t> </a:t>
            </a:r>
            <a:r>
              <a:rPr lang="en-US" sz="1700" b="0" i="0" u="none" strike="noStrike" baseline="0" dirty="0" err="1"/>
              <a:t>tussen</a:t>
            </a:r>
            <a:r>
              <a:rPr lang="en-US" sz="1700" b="0" i="0" u="none" strike="noStrike" baseline="0" dirty="0"/>
              <a:t> </a:t>
            </a:r>
            <a:r>
              <a:rPr lang="en-US" sz="1700" b="0" i="0" u="none" strike="noStrike" baseline="0" dirty="0" err="1"/>
              <a:t>beide</a:t>
            </a:r>
            <a:r>
              <a:rPr lang="en-US" sz="1700" b="0" i="0" u="none" strike="noStrike" baseline="0" dirty="0"/>
              <a:t> </a:t>
            </a:r>
            <a:r>
              <a:rPr lang="en-US" sz="1700" b="0" i="0" u="none" strike="noStrike" baseline="0" dirty="0" err="1"/>
              <a:t>situaties</a:t>
            </a:r>
            <a:r>
              <a:rPr lang="en-US" sz="1700" b="0" i="0" u="none" strike="noStrike" baseline="0" dirty="0"/>
              <a:t> was de </a:t>
            </a:r>
            <a:r>
              <a:rPr lang="en-US" sz="1700" b="0" i="0" u="none" strike="noStrike" baseline="0" dirty="0" err="1"/>
              <a:t>verkeersontsluiting</a:t>
            </a:r>
            <a:r>
              <a:rPr lang="en-US" sz="1700" b="0" i="0" u="none" strike="noStrike" baseline="0" dirty="0"/>
              <a:t>. </a:t>
            </a:r>
            <a:endParaRPr lang="en-US" sz="1700" dirty="0"/>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jdelijke aanduiding voor inhoud 9">
            <a:extLst>
              <a:ext uri="{FF2B5EF4-FFF2-40B4-BE49-F238E27FC236}">
                <a16:creationId xmlns:a16="http://schemas.microsoft.com/office/drawing/2014/main" id="{6FC0DABE-F99E-4BDF-9516-0D8A92AB4116}"/>
              </a:ext>
            </a:extLst>
          </p:cNvPr>
          <p:cNvPicPr>
            <a:picLocks noGrp="1" noChangeAspect="1"/>
          </p:cNvPicPr>
          <p:nvPr>
            <p:ph sz="half" idx="2"/>
          </p:nvPr>
        </p:nvPicPr>
        <p:blipFill rotWithShape="1">
          <a:blip r:embed="rId2"/>
          <a:srcRect b="31416"/>
          <a:stretch/>
        </p:blipFill>
        <p:spPr>
          <a:xfrm>
            <a:off x="6207853" y="856180"/>
            <a:ext cx="5136622" cy="4979350"/>
          </a:xfrm>
          <a:prstGeom prst="rect">
            <a:avLst/>
          </a:prstGeom>
        </p:spPr>
      </p:pic>
    </p:spTree>
    <p:extLst>
      <p:ext uri="{BB962C8B-B14F-4D97-AF65-F5344CB8AC3E}">
        <p14:creationId xmlns:p14="http://schemas.microsoft.com/office/powerpoint/2010/main" val="140100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5A0E4-1E45-4AE3-BBD8-00B87ADC626A}"/>
              </a:ext>
            </a:extLst>
          </p:cNvPr>
          <p:cNvSpPr>
            <a:spLocks noGrp="1"/>
          </p:cNvSpPr>
          <p:nvPr>
            <p:ph type="title"/>
          </p:nvPr>
        </p:nvSpPr>
        <p:spPr/>
        <p:txBody>
          <a:bodyPr/>
          <a:lstStyle/>
          <a:p>
            <a:r>
              <a:rPr lang="nl-NL" dirty="0"/>
              <a:t>Zuidpoort 2020</a:t>
            </a:r>
          </a:p>
        </p:txBody>
      </p:sp>
      <p:pic>
        <p:nvPicPr>
          <p:cNvPr id="6" name="Tijdelijke aanduiding voor inhoud 5">
            <a:extLst>
              <a:ext uri="{FF2B5EF4-FFF2-40B4-BE49-F238E27FC236}">
                <a16:creationId xmlns:a16="http://schemas.microsoft.com/office/drawing/2014/main" id="{3D362C51-EF92-4B46-82B8-41815844DF57}"/>
              </a:ext>
            </a:extLst>
          </p:cNvPr>
          <p:cNvPicPr>
            <a:picLocks noGrp="1" noChangeAspect="1"/>
          </p:cNvPicPr>
          <p:nvPr>
            <p:ph sz="half" idx="1"/>
          </p:nvPr>
        </p:nvPicPr>
        <p:blipFill>
          <a:blip r:embed="rId2"/>
          <a:stretch>
            <a:fillRect/>
          </a:stretch>
        </p:blipFill>
        <p:spPr>
          <a:xfrm>
            <a:off x="819785" y="2047799"/>
            <a:ext cx="5181600" cy="3656756"/>
          </a:xfrm>
        </p:spPr>
      </p:pic>
      <p:pic>
        <p:nvPicPr>
          <p:cNvPr id="8" name="Tijdelijke aanduiding voor inhoud 7">
            <a:extLst>
              <a:ext uri="{FF2B5EF4-FFF2-40B4-BE49-F238E27FC236}">
                <a16:creationId xmlns:a16="http://schemas.microsoft.com/office/drawing/2014/main" id="{87CE11B4-92CC-46FA-872F-04734ED2E2C2}"/>
              </a:ext>
            </a:extLst>
          </p:cNvPr>
          <p:cNvPicPr>
            <a:picLocks noGrp="1" noChangeAspect="1"/>
          </p:cNvPicPr>
          <p:nvPr>
            <p:ph sz="half" idx="2"/>
          </p:nvPr>
        </p:nvPicPr>
        <p:blipFill>
          <a:blip r:embed="rId3"/>
          <a:stretch>
            <a:fillRect/>
          </a:stretch>
        </p:blipFill>
        <p:spPr>
          <a:xfrm>
            <a:off x="6477635" y="2047799"/>
            <a:ext cx="5181600" cy="3656756"/>
          </a:xfrm>
        </p:spPr>
      </p:pic>
      <p:sp>
        <p:nvSpPr>
          <p:cNvPr id="9" name="Tekstvak 8">
            <a:extLst>
              <a:ext uri="{FF2B5EF4-FFF2-40B4-BE49-F238E27FC236}">
                <a16:creationId xmlns:a16="http://schemas.microsoft.com/office/drawing/2014/main" id="{60EB7C1E-8DD6-434B-B702-8484A60A2BEF}"/>
              </a:ext>
            </a:extLst>
          </p:cNvPr>
          <p:cNvSpPr txBox="1"/>
          <p:nvPr/>
        </p:nvSpPr>
        <p:spPr>
          <a:xfrm>
            <a:off x="5285301" y="253708"/>
            <a:ext cx="4152900" cy="1200329"/>
          </a:xfrm>
          <a:prstGeom prst="rect">
            <a:avLst/>
          </a:prstGeom>
          <a:noFill/>
        </p:spPr>
        <p:txBody>
          <a:bodyPr wrap="square" rtlCol="0">
            <a:spAutoFit/>
          </a:bodyPr>
          <a:lstStyle/>
          <a:p>
            <a:r>
              <a:rPr lang="nl-NL" b="1" dirty="0"/>
              <a:t>Positief bij beide modellen:</a:t>
            </a:r>
          </a:p>
          <a:p>
            <a:pPr marL="285750" indent="-285750">
              <a:buFont typeface="Arial" panose="020B0604020202020204" pitchFamily="34" charset="0"/>
              <a:buChar char="•"/>
            </a:pPr>
            <a:r>
              <a:rPr lang="nl-NL" dirty="0"/>
              <a:t>behoud openbare groen zone</a:t>
            </a:r>
          </a:p>
          <a:p>
            <a:pPr marL="285750" indent="-285750">
              <a:buFont typeface="Arial" panose="020B0604020202020204" pitchFamily="34" charset="0"/>
              <a:buChar char="•"/>
            </a:pPr>
            <a:r>
              <a:rPr lang="nl-NL" dirty="0"/>
              <a:t>afstand en groen achter </a:t>
            </a:r>
            <a:r>
              <a:rPr lang="nl-NL" dirty="0" err="1"/>
              <a:t>Telgenbosch</a:t>
            </a:r>
            <a:endParaRPr lang="nl-NL" dirty="0"/>
          </a:p>
          <a:p>
            <a:pPr marL="285750" indent="-285750">
              <a:buFont typeface="Arial" panose="020B0604020202020204" pitchFamily="34" charset="0"/>
              <a:buChar char="•"/>
            </a:pPr>
            <a:r>
              <a:rPr lang="nl-NL" dirty="0"/>
              <a:t>verkeersontsluiting door de vijver</a:t>
            </a:r>
          </a:p>
        </p:txBody>
      </p:sp>
      <p:sp>
        <p:nvSpPr>
          <p:cNvPr id="11" name="Tekstvak 10">
            <a:extLst>
              <a:ext uri="{FF2B5EF4-FFF2-40B4-BE49-F238E27FC236}">
                <a16:creationId xmlns:a16="http://schemas.microsoft.com/office/drawing/2014/main" id="{9E4B56FD-18CE-40AB-A83F-AFBC985A1627}"/>
              </a:ext>
            </a:extLst>
          </p:cNvPr>
          <p:cNvSpPr txBox="1"/>
          <p:nvPr/>
        </p:nvSpPr>
        <p:spPr>
          <a:xfrm>
            <a:off x="883681" y="1324514"/>
            <a:ext cx="10839450" cy="646331"/>
          </a:xfrm>
          <a:prstGeom prst="rect">
            <a:avLst/>
          </a:prstGeom>
          <a:noFill/>
        </p:spPr>
        <p:txBody>
          <a:bodyPr wrap="square">
            <a:spAutoFit/>
          </a:bodyPr>
          <a:lstStyle/>
          <a:p>
            <a:r>
              <a:rPr lang="nl-NL" b="1" dirty="0"/>
              <a:t>Negatief bij beide modellen:</a:t>
            </a:r>
          </a:p>
          <a:p>
            <a:r>
              <a:rPr lang="nl-NL" dirty="0"/>
              <a:t>verdichting en hoeveelheid woningen middendeel en oostzijde, meer richting westzijde</a:t>
            </a:r>
          </a:p>
        </p:txBody>
      </p:sp>
      <p:sp>
        <p:nvSpPr>
          <p:cNvPr id="13" name="Tekstvak 12">
            <a:extLst>
              <a:ext uri="{FF2B5EF4-FFF2-40B4-BE49-F238E27FC236}">
                <a16:creationId xmlns:a16="http://schemas.microsoft.com/office/drawing/2014/main" id="{7BE98BC6-7AE5-422D-BECF-7A09E6D2161A}"/>
              </a:ext>
            </a:extLst>
          </p:cNvPr>
          <p:cNvSpPr txBox="1"/>
          <p:nvPr/>
        </p:nvSpPr>
        <p:spPr>
          <a:xfrm>
            <a:off x="6477635" y="5898198"/>
            <a:ext cx="4647565" cy="769441"/>
          </a:xfrm>
          <a:prstGeom prst="rect">
            <a:avLst/>
          </a:prstGeom>
          <a:solidFill>
            <a:srgbClr val="FFC000"/>
          </a:solidFill>
        </p:spPr>
        <p:txBody>
          <a:bodyPr wrap="square">
            <a:spAutoFit/>
          </a:bodyPr>
          <a:lstStyle/>
          <a:p>
            <a:r>
              <a:rPr lang="nl-NL" sz="1100" b="1" dirty="0">
                <a:latin typeface="Arial" panose="020B0604020202020204" pitchFamily="34" charset="0"/>
                <a:cs typeface="Arial" panose="020B0604020202020204" pitchFamily="34" charset="0"/>
              </a:rPr>
              <a:t>Positief B</a:t>
            </a:r>
          </a:p>
          <a:p>
            <a:r>
              <a:rPr lang="nl-NL" sz="1100" dirty="0">
                <a:latin typeface="Arial" panose="020B0604020202020204" pitchFamily="34" charset="0"/>
                <a:cs typeface="Arial" panose="020B0604020202020204" pitchFamily="34" charset="0"/>
              </a:rPr>
              <a:t>ruimte tussen woningen aan de oostzijde</a:t>
            </a:r>
          </a:p>
          <a:p>
            <a:r>
              <a:rPr lang="nl-NL" sz="1100" b="1" dirty="0">
                <a:latin typeface="Arial" panose="020B0604020202020204" pitchFamily="34" charset="0"/>
                <a:cs typeface="Arial" panose="020B0604020202020204" pitchFamily="34" charset="0"/>
              </a:rPr>
              <a:t>Negatief B</a:t>
            </a:r>
          </a:p>
          <a:p>
            <a:r>
              <a:rPr lang="nl-NL" sz="1100" dirty="0">
                <a:latin typeface="Arial" panose="020B0604020202020204" pitchFamily="34" charset="0"/>
                <a:cs typeface="Arial" panose="020B0604020202020204" pitchFamily="34" charset="0"/>
              </a:rPr>
              <a:t>de rechte weg, autolichten die in de achtertuin schijnen</a:t>
            </a:r>
          </a:p>
        </p:txBody>
      </p:sp>
      <p:sp>
        <p:nvSpPr>
          <p:cNvPr id="15" name="Tekstvak 14">
            <a:extLst>
              <a:ext uri="{FF2B5EF4-FFF2-40B4-BE49-F238E27FC236}">
                <a16:creationId xmlns:a16="http://schemas.microsoft.com/office/drawing/2014/main" id="{8A37331F-994D-4A3F-8B3E-2870A99115BF}"/>
              </a:ext>
            </a:extLst>
          </p:cNvPr>
          <p:cNvSpPr txBox="1"/>
          <p:nvPr/>
        </p:nvSpPr>
        <p:spPr>
          <a:xfrm>
            <a:off x="819785" y="6236752"/>
            <a:ext cx="2997223" cy="430887"/>
          </a:xfrm>
          <a:prstGeom prst="rect">
            <a:avLst/>
          </a:prstGeom>
          <a:solidFill>
            <a:srgbClr val="FFC000"/>
          </a:solidFill>
        </p:spPr>
        <p:txBody>
          <a:bodyPr wrap="square">
            <a:spAutoFit/>
          </a:bodyPr>
          <a:lstStyle/>
          <a:p>
            <a:r>
              <a:rPr lang="nl-NL" sz="1100" b="1" dirty="0">
                <a:latin typeface="Arial" panose="020B0604020202020204" pitchFamily="34" charset="0"/>
                <a:cs typeface="Arial" panose="020B0604020202020204" pitchFamily="34" charset="0"/>
              </a:rPr>
              <a:t>Negatief A</a:t>
            </a:r>
          </a:p>
          <a:p>
            <a:r>
              <a:rPr lang="nl-NL" sz="1100" dirty="0">
                <a:latin typeface="Arial" panose="020B0604020202020204" pitchFamily="34" charset="0"/>
                <a:cs typeface="Arial" panose="020B0604020202020204" pitchFamily="34" charset="0"/>
              </a:rPr>
              <a:t>ruimte tussen de woningen oostzijde</a:t>
            </a:r>
          </a:p>
        </p:txBody>
      </p:sp>
    </p:spTree>
    <p:extLst>
      <p:ext uri="{BB962C8B-B14F-4D97-AF65-F5344CB8AC3E}">
        <p14:creationId xmlns:p14="http://schemas.microsoft.com/office/powerpoint/2010/main" val="1292365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803F99-029C-4432-BA87-57BFFACF321A}"/>
              </a:ext>
            </a:extLst>
          </p:cNvPr>
          <p:cNvSpPr>
            <a:spLocks noGrp="1"/>
          </p:cNvSpPr>
          <p:nvPr>
            <p:ph type="title"/>
          </p:nvPr>
        </p:nvSpPr>
        <p:spPr>
          <a:xfrm>
            <a:off x="645065" y="1463040"/>
            <a:ext cx="3796306" cy="2690949"/>
          </a:xfrm>
        </p:spPr>
        <p:txBody>
          <a:bodyPr anchor="t">
            <a:normAutofit/>
          </a:bodyPr>
          <a:lstStyle/>
          <a:p>
            <a:r>
              <a:rPr lang="nl-NL" sz="4800" dirty="0"/>
              <a:t>Zuidpoort 2021</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E6949B4-965A-4DCA-92F9-DE23E9A61D62}"/>
              </a:ext>
            </a:extLst>
          </p:cNvPr>
          <p:cNvSpPr>
            <a:spLocks noGrp="1"/>
          </p:cNvSpPr>
          <p:nvPr>
            <p:ph idx="1"/>
          </p:nvPr>
        </p:nvSpPr>
        <p:spPr>
          <a:xfrm>
            <a:off x="5656218" y="1463039"/>
            <a:ext cx="5542387" cy="4300447"/>
          </a:xfrm>
        </p:spPr>
        <p:txBody>
          <a:bodyPr anchor="t">
            <a:normAutofit lnSpcReduction="10000"/>
          </a:bodyPr>
          <a:lstStyle/>
          <a:p>
            <a:pPr marL="0" indent="0">
              <a:buNone/>
            </a:pPr>
            <a:r>
              <a:rPr lang="nl-NL" sz="2200" dirty="0"/>
              <a:t>De aanvullingen van de informatiebijeenkomst op 1 juli zijn meegenomen in het verdiepend ontwerp. Ook zijn de modellen met de gemeente besproken op de thema’s landschap/natuur, verkeer, stedenbouw en water. Hierdoor is het ontwerp nog verder verbeterd, zoveel mogelijk rekening houdend met alle input van verschillende inloopavonden. In de bijlage bij de brief vindt u het eindontwerp waar we het vervolgproces mee in willen. Op de laatste bladzijde van deze bijlage ziet u nog een impressie van het eindontwerp en hoe alle input hier (soms niet, vaak wel) in verwerkt is.</a:t>
            </a:r>
          </a:p>
          <a:p>
            <a:pPr marL="0" indent="0">
              <a:buNone/>
            </a:pPr>
            <a:endParaRPr lang="nl-NL" sz="2200" dirty="0"/>
          </a:p>
        </p:txBody>
      </p:sp>
    </p:spTree>
    <p:extLst>
      <p:ext uri="{BB962C8B-B14F-4D97-AF65-F5344CB8AC3E}">
        <p14:creationId xmlns:p14="http://schemas.microsoft.com/office/powerpoint/2010/main" val="415074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EFF3C03-B3EA-4D7C-9FD4-7ACC0389E621}"/>
              </a:ext>
            </a:extLst>
          </p:cNvPr>
          <p:cNvPicPr>
            <a:picLocks noChangeAspect="1"/>
          </p:cNvPicPr>
          <p:nvPr/>
        </p:nvPicPr>
        <p:blipFill>
          <a:blip r:embed="rId2"/>
          <a:stretch>
            <a:fillRect/>
          </a:stretch>
        </p:blipFill>
        <p:spPr>
          <a:xfrm>
            <a:off x="450236" y="255397"/>
            <a:ext cx="6385098" cy="3940410"/>
          </a:xfrm>
          <a:prstGeom prst="rect">
            <a:avLst/>
          </a:prstGeom>
        </p:spPr>
      </p:pic>
      <p:sp>
        <p:nvSpPr>
          <p:cNvPr id="2" name="Ovaal 1">
            <a:extLst>
              <a:ext uri="{FF2B5EF4-FFF2-40B4-BE49-F238E27FC236}">
                <a16:creationId xmlns:a16="http://schemas.microsoft.com/office/drawing/2014/main" id="{6CDA8B47-5DE0-4CE5-ADB4-D606C90B3A9E}"/>
              </a:ext>
            </a:extLst>
          </p:cNvPr>
          <p:cNvSpPr/>
          <p:nvPr/>
        </p:nvSpPr>
        <p:spPr>
          <a:xfrm rot="21218451">
            <a:off x="4594970" y="-29834"/>
            <a:ext cx="1314450" cy="3400306"/>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7D0DC4C9-4BD7-428C-B2C6-16D971B20D4C}"/>
              </a:ext>
            </a:extLst>
          </p:cNvPr>
          <p:cNvSpPr/>
          <p:nvPr/>
        </p:nvSpPr>
        <p:spPr>
          <a:xfrm rot="19974259">
            <a:off x="3143094" y="786432"/>
            <a:ext cx="999382" cy="225900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6F8F28BC-39E0-41AA-A387-CE94B050FF49}"/>
              </a:ext>
            </a:extLst>
          </p:cNvPr>
          <p:cNvSpPr/>
          <p:nvPr/>
        </p:nvSpPr>
        <p:spPr>
          <a:xfrm rot="21433030">
            <a:off x="7096700" y="372599"/>
            <a:ext cx="573846" cy="1058359"/>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F80CDC70-3D73-4D46-ADA3-29597941194D}"/>
              </a:ext>
            </a:extLst>
          </p:cNvPr>
          <p:cNvSpPr txBox="1"/>
          <p:nvPr/>
        </p:nvSpPr>
        <p:spPr>
          <a:xfrm>
            <a:off x="7092084" y="613267"/>
            <a:ext cx="4966565" cy="646331"/>
          </a:xfrm>
          <a:prstGeom prst="rect">
            <a:avLst/>
          </a:prstGeom>
          <a:noFill/>
        </p:spPr>
        <p:txBody>
          <a:bodyPr wrap="square" rtlCol="0">
            <a:spAutoFit/>
          </a:bodyPr>
          <a:lstStyle/>
          <a:p>
            <a:r>
              <a:rPr lang="nl-NL" dirty="0"/>
              <a:t>(Wandel) verbindingen vanuit de wijk naar landgoed</a:t>
            </a:r>
          </a:p>
        </p:txBody>
      </p:sp>
      <p:sp>
        <p:nvSpPr>
          <p:cNvPr id="11" name="Ovaal 10">
            <a:extLst>
              <a:ext uri="{FF2B5EF4-FFF2-40B4-BE49-F238E27FC236}">
                <a16:creationId xmlns:a16="http://schemas.microsoft.com/office/drawing/2014/main" id="{6B2105F2-8805-4934-AEE7-A1862CE9EA56}"/>
              </a:ext>
            </a:extLst>
          </p:cNvPr>
          <p:cNvSpPr/>
          <p:nvPr/>
        </p:nvSpPr>
        <p:spPr>
          <a:xfrm rot="21218451">
            <a:off x="2233324" y="1195202"/>
            <a:ext cx="960532" cy="2925245"/>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4AC6E471-F9EC-4CA6-A73C-0E6B15398E42}"/>
              </a:ext>
            </a:extLst>
          </p:cNvPr>
          <p:cNvSpPr/>
          <p:nvPr/>
        </p:nvSpPr>
        <p:spPr>
          <a:xfrm rot="21218451">
            <a:off x="4656124" y="1844041"/>
            <a:ext cx="960532" cy="106711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D5C92325-0178-455B-970B-2EA4CF330AFF}"/>
              </a:ext>
            </a:extLst>
          </p:cNvPr>
          <p:cNvSpPr/>
          <p:nvPr/>
        </p:nvSpPr>
        <p:spPr>
          <a:xfrm>
            <a:off x="7050520" y="1237638"/>
            <a:ext cx="570290" cy="1067112"/>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21B8A36-0100-4D76-9D38-ED26C4FEBEB4}"/>
              </a:ext>
            </a:extLst>
          </p:cNvPr>
          <p:cNvSpPr txBox="1"/>
          <p:nvPr/>
        </p:nvSpPr>
        <p:spPr>
          <a:xfrm>
            <a:off x="7092084" y="1454267"/>
            <a:ext cx="4876800" cy="1200329"/>
          </a:xfrm>
          <a:prstGeom prst="rect">
            <a:avLst/>
          </a:prstGeom>
          <a:noFill/>
        </p:spPr>
        <p:txBody>
          <a:bodyPr wrap="square" rtlCol="0">
            <a:spAutoFit/>
          </a:bodyPr>
          <a:lstStyle/>
          <a:p>
            <a:r>
              <a:rPr lang="nl-NL" dirty="0"/>
              <a:t>Ontsluiting via Vijfde Verloting. Geen ontsluiting op Terheijlsterweg. Een aantal woningen heeft haar adres aan de Terheijlsterweg.</a:t>
            </a:r>
          </a:p>
          <a:p>
            <a:endParaRPr lang="nl-NL" dirty="0"/>
          </a:p>
        </p:txBody>
      </p:sp>
      <p:sp>
        <p:nvSpPr>
          <p:cNvPr id="14" name="Ovaal 13">
            <a:extLst>
              <a:ext uri="{FF2B5EF4-FFF2-40B4-BE49-F238E27FC236}">
                <a16:creationId xmlns:a16="http://schemas.microsoft.com/office/drawing/2014/main" id="{C6C95937-0FDF-42AD-8C85-4D895CBBE291}"/>
              </a:ext>
            </a:extLst>
          </p:cNvPr>
          <p:cNvSpPr/>
          <p:nvPr/>
        </p:nvSpPr>
        <p:spPr>
          <a:xfrm rot="20874027">
            <a:off x="3414184" y="2225601"/>
            <a:ext cx="1918621" cy="608135"/>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B61E0E88-3755-481D-9A6D-ACBC75D72BC8}"/>
              </a:ext>
            </a:extLst>
          </p:cNvPr>
          <p:cNvSpPr/>
          <p:nvPr/>
        </p:nvSpPr>
        <p:spPr>
          <a:xfrm rot="4942386">
            <a:off x="2566858" y="2779505"/>
            <a:ext cx="1722206" cy="690856"/>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6D5AC7B1-AA84-4054-B135-FED7FCAB47D8}"/>
              </a:ext>
            </a:extLst>
          </p:cNvPr>
          <p:cNvSpPr/>
          <p:nvPr/>
        </p:nvSpPr>
        <p:spPr>
          <a:xfrm rot="4871499">
            <a:off x="4597512" y="1514920"/>
            <a:ext cx="1511690" cy="802026"/>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ED78FC7D-42C0-4AFE-8919-CD2F4E429F57}"/>
              </a:ext>
            </a:extLst>
          </p:cNvPr>
          <p:cNvSpPr/>
          <p:nvPr/>
        </p:nvSpPr>
        <p:spPr>
          <a:xfrm rot="5400000">
            <a:off x="6797104" y="2561963"/>
            <a:ext cx="1081435" cy="574604"/>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kstvak 14">
            <a:extLst>
              <a:ext uri="{FF2B5EF4-FFF2-40B4-BE49-F238E27FC236}">
                <a16:creationId xmlns:a16="http://schemas.microsoft.com/office/drawing/2014/main" id="{4C1CA177-F90A-4563-A8C1-2898EE452AE0}"/>
              </a:ext>
            </a:extLst>
          </p:cNvPr>
          <p:cNvSpPr txBox="1"/>
          <p:nvPr/>
        </p:nvSpPr>
        <p:spPr>
          <a:xfrm>
            <a:off x="7198486" y="2502734"/>
            <a:ext cx="4910749" cy="923330"/>
          </a:xfrm>
          <a:prstGeom prst="rect">
            <a:avLst/>
          </a:prstGeom>
          <a:noFill/>
        </p:spPr>
        <p:txBody>
          <a:bodyPr wrap="square" rtlCol="0">
            <a:spAutoFit/>
          </a:bodyPr>
          <a:lstStyle/>
          <a:p>
            <a:r>
              <a:rPr lang="nl-NL" dirty="0"/>
              <a:t>Afstand (met groen/water) tussen bestaande bebouwing/nieuwbouw.  Op aantal plekken nog meer afstand gecreëerd dan in eerdere concepten </a:t>
            </a:r>
          </a:p>
        </p:txBody>
      </p:sp>
      <p:sp>
        <p:nvSpPr>
          <p:cNvPr id="16" name="Ovaal 15">
            <a:extLst>
              <a:ext uri="{FF2B5EF4-FFF2-40B4-BE49-F238E27FC236}">
                <a16:creationId xmlns:a16="http://schemas.microsoft.com/office/drawing/2014/main" id="{9C0DD762-AC82-446F-9BC0-A66BDB0C23E5}"/>
              </a:ext>
            </a:extLst>
          </p:cNvPr>
          <p:cNvSpPr/>
          <p:nvPr/>
        </p:nvSpPr>
        <p:spPr>
          <a:xfrm rot="5400000">
            <a:off x="6786327" y="3336622"/>
            <a:ext cx="1081435" cy="574604"/>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14D49F07-A6E3-45FF-B3DB-06D126F72C05}"/>
              </a:ext>
            </a:extLst>
          </p:cNvPr>
          <p:cNvSpPr/>
          <p:nvPr/>
        </p:nvSpPr>
        <p:spPr>
          <a:xfrm rot="20914699">
            <a:off x="2379499" y="1572574"/>
            <a:ext cx="3163576" cy="656227"/>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3E2C93F2-390E-4F8F-A035-436DF93ABD48}"/>
              </a:ext>
            </a:extLst>
          </p:cNvPr>
          <p:cNvSpPr txBox="1"/>
          <p:nvPr/>
        </p:nvSpPr>
        <p:spPr>
          <a:xfrm>
            <a:off x="7147900" y="3312410"/>
            <a:ext cx="4910749" cy="646331"/>
          </a:xfrm>
          <a:prstGeom prst="rect">
            <a:avLst/>
          </a:prstGeom>
          <a:noFill/>
        </p:spPr>
        <p:txBody>
          <a:bodyPr wrap="square" rtlCol="0">
            <a:spAutoFit/>
          </a:bodyPr>
          <a:lstStyle/>
          <a:p>
            <a:r>
              <a:rPr lang="nl-NL" dirty="0"/>
              <a:t>Wonen in landschappelijke setting, groene overgang (ook door kavelgrootte)</a:t>
            </a:r>
          </a:p>
        </p:txBody>
      </p:sp>
      <p:pic>
        <p:nvPicPr>
          <p:cNvPr id="22" name="Afbeelding 21">
            <a:extLst>
              <a:ext uri="{FF2B5EF4-FFF2-40B4-BE49-F238E27FC236}">
                <a16:creationId xmlns:a16="http://schemas.microsoft.com/office/drawing/2014/main" id="{46A53FD2-0D0E-44C9-93CC-DB2A7F1C6335}"/>
              </a:ext>
            </a:extLst>
          </p:cNvPr>
          <p:cNvPicPr>
            <a:picLocks noChangeAspect="1"/>
          </p:cNvPicPr>
          <p:nvPr/>
        </p:nvPicPr>
        <p:blipFill>
          <a:blip r:embed="rId2"/>
          <a:stretch>
            <a:fillRect/>
          </a:stretch>
        </p:blipFill>
        <p:spPr>
          <a:xfrm>
            <a:off x="450236" y="4354045"/>
            <a:ext cx="3457085" cy="2133457"/>
          </a:xfrm>
          <a:prstGeom prst="rect">
            <a:avLst/>
          </a:prstGeom>
        </p:spPr>
      </p:pic>
      <p:sp>
        <p:nvSpPr>
          <p:cNvPr id="23" name="Ovaal 22">
            <a:extLst>
              <a:ext uri="{FF2B5EF4-FFF2-40B4-BE49-F238E27FC236}">
                <a16:creationId xmlns:a16="http://schemas.microsoft.com/office/drawing/2014/main" id="{FB5B6937-555A-4FB8-809C-F0E4771D0484}"/>
              </a:ext>
            </a:extLst>
          </p:cNvPr>
          <p:cNvSpPr/>
          <p:nvPr/>
        </p:nvSpPr>
        <p:spPr>
          <a:xfrm rot="20077828">
            <a:off x="2943357" y="5286134"/>
            <a:ext cx="312341" cy="612066"/>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BFF40C1D-1213-4F09-87EF-38D99F71E49A}"/>
              </a:ext>
            </a:extLst>
          </p:cNvPr>
          <p:cNvSpPr/>
          <p:nvPr/>
        </p:nvSpPr>
        <p:spPr>
          <a:xfrm rot="20927933">
            <a:off x="1573812" y="5299027"/>
            <a:ext cx="312341" cy="612066"/>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5C5CEEBF-8F33-42E4-BC4F-D3A210C3B582}"/>
              </a:ext>
            </a:extLst>
          </p:cNvPr>
          <p:cNvSpPr/>
          <p:nvPr/>
        </p:nvSpPr>
        <p:spPr>
          <a:xfrm rot="21446242">
            <a:off x="4231168" y="4457458"/>
            <a:ext cx="312341" cy="612066"/>
          </a:xfrm>
          <a:prstGeom prst="ellipse">
            <a:avLst/>
          </a:prstGeom>
          <a:no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3ACADA30-4ED3-44E4-A91A-DF61166A9231}"/>
              </a:ext>
            </a:extLst>
          </p:cNvPr>
          <p:cNvSpPr txBox="1"/>
          <p:nvPr/>
        </p:nvSpPr>
        <p:spPr>
          <a:xfrm>
            <a:off x="4305431" y="4468304"/>
            <a:ext cx="4910749" cy="2031325"/>
          </a:xfrm>
          <a:prstGeom prst="rect">
            <a:avLst/>
          </a:prstGeom>
          <a:noFill/>
        </p:spPr>
        <p:txBody>
          <a:bodyPr wrap="square" rtlCol="0">
            <a:spAutoFit/>
          </a:bodyPr>
          <a:lstStyle/>
          <a:p>
            <a:r>
              <a:rPr lang="nl-NL" dirty="0"/>
              <a:t>Vanuit de 2 eindmodellen is vanuit verkeerskundig/stedenbouwkundig oogpunt een verdieping gemaakt waarbij een nieuwe weg niet als parallelweg langs de Terheijlsterweg ligt maar meer onderdeel uitmaakt van de nieuwe wijk. Ook zijn zogenaamde rechtstanden (lange stukken rechte weg) vermeden.</a:t>
            </a:r>
          </a:p>
        </p:txBody>
      </p:sp>
    </p:spTree>
    <p:extLst>
      <p:ext uri="{BB962C8B-B14F-4D97-AF65-F5344CB8AC3E}">
        <p14:creationId xmlns:p14="http://schemas.microsoft.com/office/powerpoint/2010/main" val="112499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1BC90DB-E710-42AD-AC2E-091B17A0910B}"/>
              </a:ext>
            </a:extLst>
          </p:cNvPr>
          <p:cNvSpPr>
            <a:spLocks noGrp="1"/>
          </p:cNvSpPr>
          <p:nvPr>
            <p:ph type="title"/>
          </p:nvPr>
        </p:nvSpPr>
        <p:spPr>
          <a:xfrm>
            <a:off x="438913" y="859536"/>
            <a:ext cx="4832802" cy="1243584"/>
          </a:xfrm>
        </p:spPr>
        <p:txBody>
          <a:bodyPr vert="horz" lIns="91440" tIns="45720" rIns="91440" bIns="45720" rtlCol="0" anchor="ctr">
            <a:normAutofit/>
          </a:bodyPr>
          <a:lstStyle/>
          <a:p>
            <a:r>
              <a:rPr lang="en-US" sz="3400"/>
              <a:t>Ruimtelijk kader Terheijl</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tekst 2">
            <a:extLst>
              <a:ext uri="{FF2B5EF4-FFF2-40B4-BE49-F238E27FC236}">
                <a16:creationId xmlns:a16="http://schemas.microsoft.com/office/drawing/2014/main" id="{B9C52924-0FEC-429A-9DD1-1CD47215DB9B}"/>
              </a:ext>
            </a:extLst>
          </p:cNvPr>
          <p:cNvSpPr>
            <a:spLocks noGrp="1"/>
          </p:cNvSpPr>
          <p:nvPr>
            <p:ph type="body" idx="1"/>
          </p:nvPr>
        </p:nvSpPr>
        <p:spPr>
          <a:xfrm>
            <a:off x="438912" y="2512611"/>
            <a:ext cx="4832803" cy="4409043"/>
          </a:xfrm>
        </p:spPr>
        <p:txBody>
          <a:bodyPr vert="horz" lIns="91440" tIns="45720" rIns="91440" bIns="45720" rtlCol="0">
            <a:normAutofit/>
          </a:bodyPr>
          <a:lstStyle/>
          <a:p>
            <a:r>
              <a:rPr lang="en-US" sz="1200" b="0" dirty="0">
                <a:effectLst/>
                <a:latin typeface="Arial" panose="020B0604020202020204" pitchFamily="34" charset="0"/>
                <a:cs typeface="Arial" panose="020B0604020202020204" pitchFamily="34" charset="0"/>
              </a:rPr>
              <a:t>Als vervolg op de </a:t>
            </a:r>
            <a:r>
              <a:rPr lang="en-US" sz="1200" b="0" dirty="0" err="1">
                <a:effectLst/>
                <a:latin typeface="Arial" panose="020B0604020202020204" pitchFamily="34" charset="0"/>
                <a:cs typeface="Arial" panose="020B0604020202020204" pitchFamily="34" charset="0"/>
              </a:rPr>
              <a:t>schetsschuit</a:t>
            </a:r>
            <a:r>
              <a:rPr lang="en-US" sz="1200" b="0" dirty="0">
                <a:effectLst/>
                <a:latin typeface="Arial" panose="020B0604020202020204" pitchFamily="34" charset="0"/>
                <a:cs typeface="Arial" panose="020B0604020202020204" pitchFamily="34" charset="0"/>
              </a:rPr>
              <a:t> is het </a:t>
            </a:r>
            <a:r>
              <a:rPr lang="en-US" sz="1200" b="0" dirty="0" err="1">
                <a:effectLst/>
                <a:latin typeface="Arial" panose="020B0604020202020204" pitchFamily="34" charset="0"/>
                <a:cs typeface="Arial" panose="020B0604020202020204" pitchFamily="34" charset="0"/>
              </a:rPr>
              <a:t>nodig</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geweest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een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Ruimtelijk</a:t>
            </a:r>
            <a:r>
              <a:rPr lang="en-US" sz="1200" b="0" dirty="0">
                <a:effectLst/>
                <a:latin typeface="Arial" panose="020B0604020202020204" pitchFamily="34" charset="0"/>
                <a:cs typeface="Arial" panose="020B0604020202020204" pitchFamily="34" charset="0"/>
              </a:rPr>
              <a:t> Kader </a:t>
            </a:r>
            <a:r>
              <a:rPr lang="en-US" sz="1200" b="0" dirty="0" err="1">
                <a:effectLst/>
                <a:latin typeface="Arial" panose="020B0604020202020204" pitchFamily="34" charset="0"/>
                <a:cs typeface="Arial" panose="020B0604020202020204" pitchFamily="34" charset="0"/>
              </a:rPr>
              <a:t>voor</a:t>
            </a:r>
            <a:r>
              <a:rPr lang="en-US" sz="1200" b="0" dirty="0">
                <a:effectLst/>
                <a:latin typeface="Arial" panose="020B0604020202020204" pitchFamily="34" charset="0"/>
                <a:cs typeface="Arial" panose="020B0604020202020204" pitchFamily="34" charset="0"/>
              </a:rPr>
              <a:t> het </a:t>
            </a:r>
            <a:r>
              <a:rPr lang="en-US" sz="1200" b="0" dirty="0" err="1">
                <a:effectLst/>
                <a:latin typeface="Arial" panose="020B0604020202020204" pitchFamily="34" charset="0"/>
                <a:cs typeface="Arial" panose="020B0604020202020204" pitchFamily="34" charset="0"/>
              </a:rPr>
              <a:t>plangebied</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Terheijl</a:t>
            </a:r>
            <a:r>
              <a:rPr lang="en-US" sz="1200" b="0" dirty="0">
                <a:effectLst/>
                <a:latin typeface="Arial" panose="020B0604020202020204" pitchFamily="34" charset="0"/>
                <a:cs typeface="Arial" panose="020B0604020202020204" pitchFamily="34" charset="0"/>
              </a:rPr>
              <a:t> vast </a:t>
            </a:r>
            <a:r>
              <a:rPr lang="en-US" sz="1200" b="0" dirty="0" err="1">
                <a:effectLst/>
                <a:latin typeface="Arial" panose="020B0604020202020204" pitchFamily="34" charset="0"/>
                <a:cs typeface="Arial" panose="020B0604020202020204" pitchFamily="34" charset="0"/>
              </a:rPr>
              <a:t>te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stellen</a:t>
            </a:r>
            <a:r>
              <a:rPr lang="en-US" sz="1200" b="0" dirty="0">
                <a:effectLst/>
                <a:latin typeface="Arial" panose="020B0604020202020204" pitchFamily="34" charset="0"/>
                <a:cs typeface="Arial" panose="020B0604020202020204" pitchFamily="34" charset="0"/>
              </a:rPr>
              <a:t> (2015). Het </a:t>
            </a:r>
            <a:r>
              <a:rPr lang="en-US" sz="1200" b="0" dirty="0" err="1">
                <a:effectLst/>
                <a:latin typeface="Arial" panose="020B0604020202020204" pitchFamily="34" charset="0"/>
                <a:cs typeface="Arial" panose="020B0604020202020204" pitchFamily="34" charset="0"/>
              </a:rPr>
              <a:t>Ruimtelijk</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kader</a:t>
            </a:r>
            <a:r>
              <a:rPr lang="en-US" sz="1200" b="0" dirty="0">
                <a:effectLst/>
                <a:latin typeface="Arial" panose="020B0604020202020204" pitchFamily="34" charset="0"/>
                <a:cs typeface="Arial" panose="020B0604020202020204" pitchFamily="34" charset="0"/>
              </a:rPr>
              <a:t> en de </a:t>
            </a:r>
            <a:r>
              <a:rPr lang="en-US" sz="1200" b="0" dirty="0" err="1">
                <a:effectLst/>
                <a:latin typeface="Arial" panose="020B0604020202020204" pitchFamily="34" charset="0"/>
                <a:cs typeface="Arial" panose="020B0604020202020204" pitchFamily="34" charset="0"/>
              </a:rPr>
              <a:t>schetsschuit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horen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bij</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elkaar</a:t>
            </a:r>
            <a:r>
              <a:rPr lang="en-US" sz="1200" b="0" dirty="0">
                <a:effectLst/>
                <a:latin typeface="Arial" panose="020B0604020202020204" pitchFamily="34" charset="0"/>
                <a:cs typeface="Arial" panose="020B0604020202020204" pitchFamily="34" charset="0"/>
              </a:rPr>
              <a:t>. Met het </a:t>
            </a:r>
            <a:r>
              <a:rPr lang="en-US" sz="1200" b="0" dirty="0" err="1">
                <a:effectLst/>
                <a:latin typeface="Arial" panose="020B0604020202020204" pitchFamily="34" charset="0"/>
                <a:cs typeface="Arial" panose="020B0604020202020204" pitchFamily="34" charset="0"/>
              </a:rPr>
              <a:t>ruimtelijke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kader</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ontstaat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een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visueel</a:t>
            </a:r>
            <a:r>
              <a:rPr lang="en-US" sz="1200" b="0" dirty="0">
                <a:effectLst/>
                <a:latin typeface="Arial" panose="020B0604020202020204" pitchFamily="34" charset="0"/>
                <a:cs typeface="Arial" panose="020B0604020202020204" pitchFamily="34" charset="0"/>
              </a:rPr>
              <a:t> document </a:t>
            </a:r>
            <a:r>
              <a:rPr lang="en-US" sz="1200" b="0" dirty="0" err="1">
                <a:effectLst/>
                <a:latin typeface="Arial" panose="020B0604020202020204" pitchFamily="34" charset="0"/>
                <a:cs typeface="Arial" panose="020B0604020202020204" pitchFamily="34" charset="0"/>
              </a:rPr>
              <a:t>waarin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keuzes</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voor</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ruimtelijke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ontwikkelingen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inzichtelijk</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worden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gemaakt</a:t>
            </a:r>
            <a:r>
              <a:rPr lang="en-US" sz="1200" b="0" dirty="0">
                <a:effectLst/>
                <a:latin typeface="Arial" panose="020B0604020202020204" pitchFamily="34" charset="0"/>
                <a:cs typeface="Arial" panose="020B0604020202020204" pitchFamily="34" charset="0"/>
              </a:rPr>
              <a:t>. De basis </a:t>
            </a:r>
            <a:r>
              <a:rPr lang="en-US" sz="1200" b="0" dirty="0" err="1">
                <a:effectLst/>
                <a:latin typeface="Arial" panose="020B0604020202020204" pitchFamily="34" charset="0"/>
                <a:cs typeface="Arial" panose="020B0604020202020204" pitchFamily="34" charset="0"/>
              </a:rPr>
              <a:t>hiervoor</a:t>
            </a:r>
            <a:r>
              <a:rPr lang="en-US" sz="1200" b="0" dirty="0">
                <a:effectLst/>
                <a:latin typeface="Arial" panose="020B0604020202020204" pitchFamily="34" charset="0"/>
                <a:cs typeface="Arial" panose="020B0604020202020204" pitchFamily="34" charset="0"/>
              </a:rPr>
              <a:t> is gelegd in de </a:t>
            </a:r>
            <a:r>
              <a:rPr lang="en-US" sz="1200" b="0" dirty="0" err="1">
                <a:effectLst/>
                <a:latin typeface="Arial" panose="020B0604020202020204" pitchFamily="34" charset="0"/>
                <a:cs typeface="Arial" panose="020B0604020202020204" pitchFamily="34" charset="0"/>
              </a:rPr>
              <a:t>schetsschuit</a:t>
            </a:r>
            <a:r>
              <a:rPr lang="en-US" sz="1200" b="0" dirty="0">
                <a:effectLst/>
                <a:latin typeface="Arial" panose="020B0604020202020204" pitchFamily="34" charset="0"/>
                <a:cs typeface="Arial" panose="020B0604020202020204" pitchFamily="34" charset="0"/>
              </a:rPr>
              <a:t>.</a:t>
            </a:r>
          </a:p>
          <a:p>
            <a:r>
              <a:rPr lang="en-US" sz="1200" b="0" dirty="0">
                <a:effectLst/>
                <a:latin typeface="Arial" panose="020B0604020202020204" pitchFamily="34" charset="0"/>
                <a:cs typeface="Arial" panose="020B0604020202020204" pitchFamily="34" charset="0"/>
              </a:rPr>
              <a:t>Het </a:t>
            </a:r>
            <a:r>
              <a:rPr lang="en-US" sz="1200" b="0" dirty="0" err="1">
                <a:effectLst/>
                <a:latin typeface="Arial" panose="020B0604020202020204" pitchFamily="34" charset="0"/>
                <a:cs typeface="Arial" panose="020B0604020202020204" pitchFamily="34" charset="0"/>
              </a:rPr>
              <a:t>ruimtelijk</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kader</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geeft</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spelregels</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aan</a:t>
            </a:r>
            <a:r>
              <a:rPr lang="en-US" sz="1200" b="0" dirty="0">
                <a:effectLst/>
                <a:latin typeface="Arial" panose="020B0604020202020204" pitchFamily="34" charset="0"/>
                <a:cs typeface="Arial" panose="020B0604020202020204" pitchFamily="34" charset="0"/>
              </a:rPr>
              <a:t> om het </a:t>
            </a:r>
            <a:r>
              <a:rPr lang="en-US" sz="1200" b="0" dirty="0" err="1">
                <a:effectLst/>
                <a:latin typeface="Arial" panose="020B0604020202020204" pitchFamily="34" charset="0"/>
                <a:cs typeface="Arial" panose="020B0604020202020204" pitchFamily="34" charset="0"/>
              </a:rPr>
              <a:t>gebied</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Terheijl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optimaal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benutten</a:t>
            </a:r>
            <a:r>
              <a:rPr lang="en-US" sz="1200" b="0" dirty="0">
                <a:effectLst/>
                <a:latin typeface="Arial" panose="020B0604020202020204" pitchFamily="34" charset="0"/>
                <a:cs typeface="Arial" panose="020B0604020202020204" pitchFamily="34" charset="0"/>
              </a:rPr>
              <a:t> en het </a:t>
            </a:r>
            <a:r>
              <a:rPr lang="en-US" sz="1200" b="0" dirty="0" err="1">
                <a:effectLst/>
                <a:latin typeface="Arial" panose="020B0604020202020204" pitchFamily="34" charset="0"/>
                <a:cs typeface="Arial" panose="020B0604020202020204" pitchFamily="34" charset="0"/>
              </a:rPr>
              <a:t>cultuurhistorisch</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waardevolle</a:t>
            </a:r>
            <a:r>
              <a:rPr lang="en-US" sz="1200" b="0" dirty="0">
                <a:effectLst/>
                <a:latin typeface="Arial" panose="020B0604020202020204" pitchFamily="34" charset="0"/>
                <a:cs typeface="Arial" panose="020B0604020202020204" pitchFamily="34" charset="0"/>
              </a:rPr>
              <a:t> en </a:t>
            </a:r>
            <a:r>
              <a:rPr lang="en-US" sz="1200" b="0" dirty="0" err="1">
                <a:effectLst/>
                <a:latin typeface="Arial" panose="020B0604020202020204" pitchFamily="34" charset="0"/>
                <a:cs typeface="Arial" panose="020B0604020202020204" pitchFamily="34" charset="0"/>
              </a:rPr>
              <a:t>groene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karakter</a:t>
            </a:r>
            <a:r>
              <a:rPr lang="en-US" sz="1200" b="0" dirty="0">
                <a:effectLst/>
                <a:latin typeface="Arial" panose="020B0604020202020204" pitchFamily="34" charset="0"/>
                <a:cs typeface="Arial" panose="020B0604020202020204" pitchFamily="34" charset="0"/>
              </a:rPr>
              <a:t> van </a:t>
            </a:r>
            <a:r>
              <a:rPr lang="en-US" sz="1200" b="0" dirty="0" err="1">
                <a:effectLst/>
                <a:latin typeface="Arial" panose="020B0604020202020204" pitchFamily="34" charset="0"/>
                <a:cs typeface="Arial" panose="020B0604020202020204" pitchFamily="34" charset="0"/>
              </a:rPr>
              <a:t>Terheijl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behouden</a:t>
            </a:r>
            <a:r>
              <a:rPr lang="en-US" sz="1200" b="0" dirty="0">
                <a:effectLst/>
                <a:latin typeface="Arial" panose="020B0604020202020204" pitchFamily="34" charset="0"/>
                <a:cs typeface="Arial" panose="020B0604020202020204" pitchFamily="34" charset="0"/>
              </a:rPr>
              <a:t>. Het </a:t>
            </a:r>
            <a:r>
              <a:rPr lang="en-US" sz="1200" b="0" dirty="0" err="1">
                <a:effectLst/>
                <a:latin typeface="Arial" panose="020B0604020202020204" pitchFamily="34" charset="0"/>
                <a:cs typeface="Arial" panose="020B0604020202020204" pitchFamily="34" charset="0"/>
              </a:rPr>
              <a:t>geeft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voor</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toekomst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richting</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aan</a:t>
            </a:r>
            <a:r>
              <a:rPr lang="en-US" sz="1200" b="0" dirty="0">
                <a:effectLst/>
                <a:latin typeface="Arial" panose="020B0604020202020204" pitchFamily="34" charset="0"/>
                <a:cs typeface="Arial" panose="020B0604020202020204" pitchFamily="34" charset="0"/>
              </a:rPr>
              <a:t> de mogelijke </a:t>
            </a:r>
            <a:r>
              <a:rPr lang="en-US" sz="1200" b="0" dirty="0" err="1">
                <a:effectLst/>
                <a:latin typeface="Arial" panose="020B0604020202020204" pitchFamily="34" charset="0"/>
                <a:cs typeface="Arial" panose="020B0604020202020204" pitchFamily="34" charset="0"/>
              </a:rPr>
              <a:t>ruimtelijke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ontwikkelingen</a:t>
            </a:r>
            <a:r>
              <a:rPr lang="en-US" sz="1200" b="0" dirty="0">
                <a:effectLst/>
                <a:latin typeface="Arial" panose="020B0604020202020204" pitchFamily="34" charset="0"/>
                <a:cs typeface="Arial" panose="020B0604020202020204" pitchFamily="34" charset="0"/>
              </a:rPr>
              <a:t> op het </a:t>
            </a:r>
            <a:r>
              <a:rPr lang="en-US" sz="1200" b="0" dirty="0" err="1">
                <a:effectLst/>
                <a:latin typeface="Arial" panose="020B0604020202020204" pitchFamily="34" charset="0"/>
                <a:cs typeface="Arial" panose="020B0604020202020204" pitchFamily="34" charset="0"/>
              </a:rPr>
              <a:t>gebied</a:t>
            </a:r>
            <a:r>
              <a:rPr lang="en-US" sz="1200" b="0" dirty="0">
                <a:effectLst/>
                <a:latin typeface="Arial" panose="020B0604020202020204" pitchFamily="34" charset="0"/>
                <a:cs typeface="Arial" panose="020B0604020202020204" pitchFamily="34" charset="0"/>
              </a:rPr>
              <a:t> van </a:t>
            </a:r>
            <a:r>
              <a:rPr lang="en-US" sz="1200" b="0" dirty="0" err="1">
                <a:effectLst/>
                <a:latin typeface="Arial" panose="020B0604020202020204" pitchFamily="34" charset="0"/>
                <a:cs typeface="Arial" panose="020B0604020202020204" pitchFamily="34" charset="0"/>
              </a:rPr>
              <a:t>wonen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grondgebruik</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landbouw</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landschap</a:t>
            </a:r>
            <a:r>
              <a:rPr lang="en-US" sz="1200" b="0" dirty="0">
                <a:effectLst/>
                <a:latin typeface="Arial" panose="020B0604020202020204" pitchFamily="34" charset="0"/>
                <a:cs typeface="Arial" panose="020B0604020202020204" pitchFamily="34" charset="0"/>
              </a:rPr>
              <a:t> en </a:t>
            </a:r>
            <a:r>
              <a:rPr lang="en-US" sz="1200" b="0" dirty="0" err="1">
                <a:effectLst/>
                <a:latin typeface="Arial" panose="020B0604020202020204" pitchFamily="34" charset="0"/>
                <a:cs typeface="Arial" panose="020B0604020202020204" pitchFamily="34" charset="0"/>
              </a:rPr>
              <a:t>natuur</a:t>
            </a:r>
            <a:r>
              <a:rPr lang="en-US" sz="1200" b="0" dirty="0">
                <a:effectLst/>
                <a:latin typeface="Arial" panose="020B0604020202020204" pitchFamily="34" charset="0"/>
                <a:cs typeface="Arial" panose="020B0604020202020204" pitchFamily="34" charset="0"/>
              </a:rPr>
              <a:t>), water(</a:t>
            </a:r>
            <a:r>
              <a:rPr lang="en-US" sz="1200" b="0" dirty="0" err="1">
                <a:effectLst/>
                <a:latin typeface="Arial" panose="020B0604020202020204" pitchFamily="34" charset="0"/>
                <a:cs typeface="Arial" panose="020B0604020202020204" pitchFamily="34" charset="0"/>
              </a:rPr>
              <a:t>berging</a:t>
            </a:r>
            <a:r>
              <a:rPr lang="en-US" sz="1200" b="0" dirty="0">
                <a:effectLst/>
                <a:latin typeface="Arial" panose="020B0604020202020204" pitchFamily="34" charset="0"/>
                <a:cs typeface="Arial" panose="020B0604020202020204" pitchFamily="34" charset="0"/>
              </a:rPr>
              <a:t>) en (</a:t>
            </a:r>
            <a:r>
              <a:rPr lang="en-US" sz="1200" b="0" dirty="0" err="1">
                <a:effectLst/>
                <a:latin typeface="Arial" panose="020B0604020202020204" pitchFamily="34" charset="0"/>
                <a:cs typeface="Arial" panose="020B0604020202020204" pitchFamily="34" charset="0"/>
              </a:rPr>
              <a:t>recreatief</a:t>
            </a:r>
            <a:r>
              <a:rPr lang="en-US" sz="1200" b="0" dirty="0">
                <a:effectLst/>
                <a:latin typeface="Arial" panose="020B0604020202020204" pitchFamily="34" charset="0"/>
                <a:cs typeface="Arial" panose="020B0604020202020204" pitchFamily="34" charset="0"/>
              </a:rPr>
              <a:t> en </a:t>
            </a:r>
            <a:r>
              <a:rPr lang="en-US" sz="1200" b="0" dirty="0" err="1">
                <a:effectLst/>
                <a:latin typeface="Arial" panose="020B0604020202020204" pitchFamily="34" charset="0"/>
                <a:cs typeface="Arial" panose="020B0604020202020204" pitchFamily="34" charset="0"/>
              </a:rPr>
              <a:t>utilitair</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verkeer</a:t>
            </a:r>
            <a:r>
              <a:rPr lang="en-US" sz="1200" b="0" dirty="0">
                <a:effectLst/>
                <a:latin typeface="Arial" panose="020B0604020202020204" pitchFamily="34" charset="0"/>
                <a:cs typeface="Arial" panose="020B0604020202020204" pitchFamily="34" charset="0"/>
              </a:rPr>
              <a:t>. Het </a:t>
            </a:r>
            <a:r>
              <a:rPr lang="en-US" sz="1200" b="0" dirty="0" err="1">
                <a:effectLst/>
                <a:latin typeface="Arial" panose="020B0604020202020204" pitchFamily="34" charset="0"/>
                <a:cs typeface="Arial" panose="020B0604020202020204" pitchFamily="34" charset="0"/>
              </a:rPr>
              <a:t>Ruimtelijk</a:t>
            </a:r>
            <a:r>
              <a:rPr lang="en-US" sz="1200" b="0" dirty="0">
                <a:effectLst/>
                <a:latin typeface="Arial" panose="020B0604020202020204" pitchFamily="34" charset="0"/>
                <a:cs typeface="Arial" panose="020B0604020202020204" pitchFamily="34" charset="0"/>
              </a:rPr>
              <a:t> Kader is </a:t>
            </a:r>
            <a:r>
              <a:rPr lang="en-US" sz="1200" b="0" dirty="0" err="1">
                <a:effectLst/>
                <a:latin typeface="Arial" panose="020B0604020202020204" pitchFamily="34" charset="0"/>
                <a:cs typeface="Arial" panose="020B0604020202020204" pitchFamily="34" charset="0"/>
              </a:rPr>
              <a:t>als</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inspiratiebron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gebruikt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voor</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planvorming</a:t>
            </a:r>
            <a:r>
              <a:rPr lang="en-US" sz="1200" b="0" dirty="0">
                <a:effectLst/>
                <a:latin typeface="Arial" panose="020B0604020202020204" pitchFamily="34" charset="0"/>
                <a:cs typeface="Arial" panose="020B0604020202020204" pitchFamily="34" charset="0"/>
              </a:rPr>
              <a:t> en er is </a:t>
            </a:r>
            <a:r>
              <a:rPr lang="en-US" sz="1200" b="0" dirty="0" err="1">
                <a:effectLst/>
                <a:latin typeface="Arial" panose="020B0604020202020204" pitchFamily="34" charset="0"/>
                <a:cs typeface="Arial" panose="020B0604020202020204" pitchFamily="34" charset="0"/>
              </a:rPr>
              <a:t>gekeken</a:t>
            </a:r>
            <a:r>
              <a:rPr lang="en-US" sz="1200" b="0" dirty="0">
                <a:effectLst/>
                <a:latin typeface="Arial" panose="020B0604020202020204" pitchFamily="34" charset="0"/>
                <a:cs typeface="Arial" panose="020B0604020202020204" pitchFamily="34" charset="0"/>
              </a:rPr>
              <a:t> hoe </a:t>
            </a:r>
            <a:r>
              <a:rPr lang="en-US" sz="1200" b="0" dirty="0" err="1">
                <a:effectLst/>
                <a:latin typeface="Arial" panose="020B0604020202020204" pitchFamily="34" charset="0"/>
                <a:cs typeface="Arial" panose="020B0604020202020204" pitchFamily="34" charset="0"/>
              </a:rPr>
              <a:t>deze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ontwikkeling</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een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bijdrage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kan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leveren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aan</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gestelde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kleurlagen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groen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blauw</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grijs</a:t>
            </a:r>
            <a:r>
              <a:rPr lang="en-US" sz="1200" b="0" dirty="0">
                <a:effectLst/>
                <a:latin typeface="Arial" panose="020B0604020202020204" pitchFamily="34" charset="0"/>
                <a:cs typeface="Arial" panose="020B0604020202020204" pitchFamily="34" charset="0"/>
              </a:rPr>
              <a:t>, bruin en rood). </a:t>
            </a:r>
          </a:p>
          <a:p>
            <a:r>
              <a:rPr lang="en-US" sz="1200" b="0" dirty="0">
                <a:effectLst/>
                <a:latin typeface="Arial" panose="020B0604020202020204" pitchFamily="34" charset="0"/>
                <a:cs typeface="Arial" panose="020B0604020202020204" pitchFamily="34" charset="0"/>
              </a:rPr>
              <a:t>De </a:t>
            </a:r>
            <a:r>
              <a:rPr lang="en-US" sz="1200" b="0" dirty="0" err="1">
                <a:effectLst/>
                <a:latin typeface="Arial" panose="020B0604020202020204" pitchFamily="34" charset="0"/>
                <a:cs typeface="Arial" panose="020B0604020202020204" pitchFamily="34" charset="0"/>
              </a:rPr>
              <a:t>woningbouwlocatie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Zuidpoort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Terheijl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valt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niet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onder</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aantallen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woningen</a:t>
            </a:r>
            <a:r>
              <a:rPr lang="en-US" sz="1200" b="0" dirty="0">
                <a:effectLst/>
                <a:latin typeface="Arial" panose="020B0604020202020204" pitchFamily="34" charset="0"/>
                <a:cs typeface="Arial" panose="020B0604020202020204" pitchFamily="34" charset="0"/>
              </a:rPr>
              <a:t>/mogelijke </a:t>
            </a:r>
            <a:r>
              <a:rPr lang="en-US" sz="1200" b="0" dirty="0" err="1">
                <a:effectLst/>
                <a:latin typeface="Arial" panose="020B0604020202020204" pitchFamily="34" charset="0"/>
                <a:cs typeface="Arial" panose="020B0604020202020204" pitchFamily="34" charset="0"/>
              </a:rPr>
              <a:t>toevoegingen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zoals</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benoemd</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bij</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kaartlaag</a:t>
            </a:r>
            <a:r>
              <a:rPr lang="en-US" sz="1200" b="0" dirty="0">
                <a:effectLst/>
                <a:latin typeface="Arial" panose="020B0604020202020204" pitchFamily="34" charset="0"/>
                <a:cs typeface="Arial" panose="020B0604020202020204" pitchFamily="34" charset="0"/>
              </a:rPr>
              <a:t> Rood van het </a:t>
            </a:r>
            <a:r>
              <a:rPr lang="en-US" sz="1200" b="0" dirty="0" err="1">
                <a:effectLst/>
                <a:latin typeface="Arial" panose="020B0604020202020204" pitchFamily="34" charset="0"/>
                <a:cs typeface="Arial" panose="020B0604020202020204" pitchFamily="34" charset="0"/>
              </a:rPr>
              <a:t>Ruimtelijk</a:t>
            </a:r>
            <a:r>
              <a:rPr lang="en-US" sz="1200" b="0" dirty="0">
                <a:effectLst/>
                <a:latin typeface="Arial" panose="020B0604020202020204" pitchFamily="34" charset="0"/>
                <a:cs typeface="Arial" panose="020B0604020202020204" pitchFamily="34" charset="0"/>
              </a:rPr>
              <a:t> Kader. </a:t>
            </a:r>
            <a:r>
              <a:rPr lang="en-US" sz="1200" b="0" dirty="0" err="1">
                <a:effectLst/>
                <a:latin typeface="Arial" panose="020B0604020202020204" pitchFamily="34" charset="0"/>
                <a:cs typeface="Arial" panose="020B0604020202020204" pitchFamily="34" charset="0"/>
              </a:rPr>
              <a:t>Wel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staat</a:t>
            </a:r>
            <a:r>
              <a:rPr lang="en-US" sz="1200" b="0" dirty="0">
                <a:effectLst/>
                <a:latin typeface="Arial" panose="020B0604020202020204" pitchFamily="34" charset="0"/>
                <a:cs typeface="Arial" panose="020B0604020202020204" pitchFamily="34" charset="0"/>
              </a:rPr>
              <a:t> de </a:t>
            </a:r>
            <a:r>
              <a:rPr lang="en-US" sz="1200" b="0" dirty="0" err="1">
                <a:effectLst/>
                <a:latin typeface="Arial" panose="020B0604020202020204" pitchFamily="34" charset="0"/>
                <a:cs typeface="Arial" panose="020B0604020202020204" pitchFamily="34" charset="0"/>
              </a:rPr>
              <a:t>locatie</a:t>
            </a:r>
            <a:r>
              <a:rPr lang="en-US" sz="1200" b="0" dirty="0">
                <a:effectLst/>
                <a:latin typeface="Arial" panose="020B0604020202020204" pitchFamily="34" charset="0"/>
                <a:cs typeface="Arial" panose="020B0604020202020204" pitchFamily="34" charset="0"/>
              </a:rPr>
              <a:t> al </a:t>
            </a:r>
            <a:r>
              <a:rPr lang="en-US" sz="1200" b="0" dirty="0" err="1">
                <a:effectLst/>
                <a:latin typeface="Arial" panose="020B0604020202020204" pitchFamily="34" charset="0"/>
                <a:cs typeface="Arial" panose="020B0604020202020204" pitchFamily="34" charset="0"/>
              </a:rPr>
              <a:t>sinds</a:t>
            </a:r>
            <a:r>
              <a:rPr lang="en-US" sz="1200" b="0" dirty="0">
                <a:effectLst/>
                <a:latin typeface="Arial" panose="020B0604020202020204" pitchFamily="34" charset="0"/>
                <a:cs typeface="Arial" panose="020B0604020202020204" pitchFamily="34" charset="0"/>
              </a:rPr>
              <a:t> 2012 op de </a:t>
            </a:r>
            <a:r>
              <a:rPr lang="en-US" sz="1200" b="0" dirty="0" err="1">
                <a:effectLst/>
                <a:latin typeface="Arial" panose="020B0604020202020204" pitchFamily="34" charset="0"/>
                <a:cs typeface="Arial" panose="020B0604020202020204" pitchFamily="34" charset="0"/>
              </a:rPr>
              <a:t>zogenaamde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planningslijst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Deze</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planningslijst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een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sturingsinstrumentarium</a:t>
            </a:r>
            <a:r>
              <a:rPr lang="en-US" sz="1200" b="0" dirty="0">
                <a:effectLst/>
                <a:latin typeface="Arial" panose="020B0604020202020204" pitchFamily="34" charset="0"/>
                <a:cs typeface="Arial" panose="020B0604020202020204" pitchFamily="34" charset="0"/>
              </a:rPr>
              <a:t> van het </a:t>
            </a:r>
            <a:r>
              <a:rPr lang="en-US" sz="1200" b="0" dirty="0" err="1">
                <a:effectLst/>
                <a:latin typeface="Arial" panose="020B0604020202020204" pitchFamily="34" charset="0"/>
                <a:cs typeface="Arial" panose="020B0604020202020204" pitchFamily="34" charset="0"/>
              </a:rPr>
              <a:t>Regionaal</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afstemmingsdocument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Woningmarkt</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regio</a:t>
            </a:r>
            <a:r>
              <a:rPr lang="en-US" sz="1200" b="0" dirty="0">
                <a:effectLst/>
                <a:latin typeface="Arial" panose="020B0604020202020204" pitchFamily="34" charset="0"/>
                <a:cs typeface="Arial" panose="020B0604020202020204" pitchFamily="34" charset="0"/>
              </a:rPr>
              <a:t> Noord-Drenthe'. </a:t>
            </a:r>
            <a:r>
              <a:rPr lang="en-US" sz="1200" b="0" dirty="0" err="1">
                <a:effectLst/>
                <a:latin typeface="Arial" panose="020B0604020202020204" pitchFamily="34" charset="0"/>
                <a:cs typeface="Arial" panose="020B0604020202020204" pitchFamily="34" charset="0"/>
              </a:rPr>
              <a:t>Aanvullend</a:t>
            </a:r>
            <a:r>
              <a:rPr lang="en-US" sz="1200" b="0" dirty="0">
                <a:effectLst/>
                <a:latin typeface="Arial" panose="020B0604020202020204" pitchFamily="34" charset="0"/>
                <a:cs typeface="Arial" panose="020B0604020202020204" pitchFamily="34" charset="0"/>
              </a:rPr>
              <a:t> is de </a:t>
            </a:r>
            <a:r>
              <a:rPr lang="en-US" sz="1200" b="0" dirty="0" err="1">
                <a:effectLst/>
                <a:latin typeface="Arial" panose="020B0604020202020204" pitchFamily="34" charset="0"/>
                <a:cs typeface="Arial" panose="020B0604020202020204" pitchFamily="34" charset="0"/>
              </a:rPr>
              <a:t>locatie</a:t>
            </a:r>
            <a:r>
              <a:rPr lang="en-US" sz="1200" b="0" dirty="0">
                <a:effectLst/>
                <a:latin typeface="Arial" panose="020B0604020202020204" pitchFamily="34" charset="0"/>
                <a:cs typeface="Arial" panose="020B0604020202020204" pitchFamily="34" charset="0"/>
              </a:rPr>
              <a:t> in de </a:t>
            </a:r>
            <a:r>
              <a:rPr lang="en-US" sz="1200" b="0" dirty="0" err="1">
                <a:effectLst/>
                <a:latin typeface="Arial" panose="020B0604020202020204" pitchFamily="34" charset="0"/>
                <a:cs typeface="Arial" panose="020B0604020202020204" pitchFamily="34" charset="0"/>
              </a:rPr>
              <a:t>Omgevingsvisie</a:t>
            </a:r>
            <a:r>
              <a:rPr lang="en-US" sz="1200" b="0" dirty="0">
                <a:effectLst/>
                <a:latin typeface="Arial" panose="020B0604020202020204" pitchFamily="34" charset="0"/>
                <a:cs typeface="Arial" panose="020B0604020202020204" pitchFamily="34" charset="0"/>
              </a:rPr>
              <a:t> Noordenveld (</a:t>
            </a:r>
            <a:r>
              <a:rPr lang="en-US" sz="1200" b="0" dirty="0" err="1">
                <a:effectLst/>
                <a:latin typeface="Arial" panose="020B0604020202020204" pitchFamily="34" charset="0"/>
                <a:cs typeface="Arial" panose="020B0604020202020204" pitchFamily="34" charset="0"/>
              </a:rPr>
              <a:t>vastgesteld</a:t>
            </a:r>
            <a:r>
              <a:rPr lang="en-US" sz="1200" b="0" dirty="0">
                <a:effectLst/>
                <a:latin typeface="Arial" panose="020B0604020202020204" pitchFamily="34" charset="0"/>
                <a:cs typeface="Arial" panose="020B0604020202020204" pitchFamily="34" charset="0"/>
              </a:rPr>
              <a:t> in 2017) </a:t>
            </a:r>
            <a:r>
              <a:rPr lang="en-US" sz="1200" b="0" dirty="0" err="1">
                <a:effectLst/>
                <a:latin typeface="Arial" panose="020B0604020202020204" pitchFamily="34" charset="0"/>
                <a:cs typeface="Arial" panose="020B0604020202020204" pitchFamily="34" charset="0"/>
              </a:rPr>
              <a:t>opgenomen</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als</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zoekgebied</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voor</a:t>
            </a:r>
            <a:r>
              <a:rPr lang="en-US" sz="1200" b="0" dirty="0">
                <a:effectLst/>
                <a:latin typeface="Arial" panose="020B0604020202020204" pitchFamily="34" charset="0"/>
                <a:cs typeface="Arial" panose="020B0604020202020204" pitchFamily="34" charset="0"/>
              </a:rPr>
              <a:t> </a:t>
            </a:r>
            <a:r>
              <a:rPr lang="en-US" sz="1200" b="0" dirty="0" err="1">
                <a:effectLst/>
                <a:latin typeface="Arial" panose="020B0604020202020204" pitchFamily="34" charset="0"/>
                <a:cs typeface="Arial" panose="020B0604020202020204" pitchFamily="34" charset="0"/>
              </a:rPr>
              <a:t>wonen</a:t>
            </a:r>
            <a:r>
              <a:rPr lang="en-US" sz="1200" b="0" dirty="0">
                <a:effectLst/>
                <a:latin typeface="Arial" panose="020B0604020202020204" pitchFamily="34" charset="0"/>
                <a:cs typeface="Arial" panose="020B0604020202020204" pitchFamily="34" charset="0"/>
              </a:rPr>
              <a:t>. </a:t>
            </a:r>
          </a:p>
          <a:p>
            <a:pPr indent="-228600">
              <a:buFont typeface="Arial" panose="020B0604020202020204" pitchFamily="34" charset="0"/>
              <a:buChar char="•"/>
            </a:pPr>
            <a:endParaRPr lang="en-US" sz="1200" b="0" dirty="0">
              <a:effectLst/>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sz="1100" dirty="0"/>
          </a:p>
        </p:txBody>
      </p:sp>
      <p:pic>
        <p:nvPicPr>
          <p:cNvPr id="7" name="Tijdelijke aanduiding voor inhoud 6">
            <a:extLst>
              <a:ext uri="{FF2B5EF4-FFF2-40B4-BE49-F238E27FC236}">
                <a16:creationId xmlns:a16="http://schemas.microsoft.com/office/drawing/2014/main" id="{0A7670F2-E922-40AF-8460-6A66EC3CEC1B}"/>
              </a:ext>
            </a:extLst>
          </p:cNvPr>
          <p:cNvPicPr>
            <a:picLocks noGrp="1" noChangeAspect="1"/>
          </p:cNvPicPr>
          <p:nvPr>
            <p:ph sz="half" idx="2"/>
          </p:nvPr>
        </p:nvPicPr>
        <p:blipFill>
          <a:blip r:embed="rId2"/>
          <a:stretch>
            <a:fillRect/>
          </a:stretch>
        </p:blipFill>
        <p:spPr>
          <a:xfrm>
            <a:off x="6534913" y="191640"/>
            <a:ext cx="3472404" cy="2743200"/>
          </a:xfrm>
          <a:prstGeom prst="rect">
            <a:avLst/>
          </a:prstGeom>
        </p:spPr>
      </p:pic>
      <p:pic>
        <p:nvPicPr>
          <p:cNvPr id="8" name="Tijdelijke aanduiding voor inhoud 7">
            <a:extLst>
              <a:ext uri="{FF2B5EF4-FFF2-40B4-BE49-F238E27FC236}">
                <a16:creationId xmlns:a16="http://schemas.microsoft.com/office/drawing/2014/main" id="{1303547C-46F1-4DBC-BD54-24F444FD2DEC}"/>
              </a:ext>
            </a:extLst>
          </p:cNvPr>
          <p:cNvPicPr>
            <a:picLocks noGrp="1" noChangeAspect="1"/>
          </p:cNvPicPr>
          <p:nvPr>
            <p:ph sz="quarter" idx="4"/>
          </p:nvPr>
        </p:nvPicPr>
        <p:blipFill>
          <a:blip r:embed="rId3"/>
          <a:stretch>
            <a:fillRect/>
          </a:stretch>
        </p:blipFill>
        <p:spPr>
          <a:xfrm>
            <a:off x="6534913" y="3727320"/>
            <a:ext cx="4019340" cy="2743200"/>
          </a:xfrm>
          <a:prstGeom prst="rect">
            <a:avLst/>
          </a:prstGeom>
        </p:spPr>
      </p:pic>
      <p:sp>
        <p:nvSpPr>
          <p:cNvPr id="10" name="Tekstvak 9">
            <a:extLst>
              <a:ext uri="{FF2B5EF4-FFF2-40B4-BE49-F238E27FC236}">
                <a16:creationId xmlns:a16="http://schemas.microsoft.com/office/drawing/2014/main" id="{091C6E46-2139-4083-97EB-8A99D9F4896C}"/>
              </a:ext>
            </a:extLst>
          </p:cNvPr>
          <p:cNvSpPr txBox="1"/>
          <p:nvPr/>
        </p:nvSpPr>
        <p:spPr>
          <a:xfrm>
            <a:off x="10109344" y="130048"/>
            <a:ext cx="1980629" cy="3793112"/>
          </a:xfrm>
          <a:prstGeom prst="rect">
            <a:avLst/>
          </a:prstGeom>
          <a:solidFill>
            <a:srgbClr val="000000">
              <a:alpha val="50000"/>
            </a:srgbClr>
          </a:solidFill>
          <a:ln>
            <a:noFill/>
          </a:ln>
        </p:spPr>
        <p:txBody>
          <a:bodyPr wrap="square" rtlCol="0">
            <a:noAutofit/>
          </a:bodyPr>
          <a:lstStyle/>
          <a:p>
            <a:pPr algn="ctr">
              <a:spcAft>
                <a:spcPts val="600"/>
              </a:spcAft>
            </a:pPr>
            <a:r>
              <a:rPr lang="nl-NL" sz="1000" dirty="0">
                <a:solidFill>
                  <a:srgbClr val="FFFFFF"/>
                </a:solidFill>
              </a:rPr>
              <a:t>Het Ruimtelijk Kader heeft geen juridische status in het kader van de Wet ruimtelijke ordening. Voor het gemeentelijke bestuur is het document een belangrijk kader voor de afweging van concrete (ruimtelijke) beslissingen en voor de inzet daartoe van bestuurlijke uitvoeringsinstrumenten. Het Ruimtelijk Kader heeft een zelfbindend karakter voor de gemeenteraad waaraan geen directe rechten ontleend kunnen worden door andere overheden of burgers. Het document zelf heeft geen rechtsgevolgen. Tegen de vaststelling ervan is dan ook geen bezwaar- of beroepsmogelijkheid mogelijk. Juridische vertaling zal plaats moeten vinden middels instrumenten als een bestemmingsplan of een </a:t>
            </a:r>
            <a:r>
              <a:rPr lang="nl-NL" sz="1000" dirty="0" err="1">
                <a:solidFill>
                  <a:srgbClr val="FFFFFF"/>
                </a:solidFill>
              </a:rPr>
              <a:t>Wabo</a:t>
            </a:r>
            <a:r>
              <a:rPr lang="nl-NL" sz="1000" dirty="0">
                <a:solidFill>
                  <a:srgbClr val="FFFFFF"/>
                </a:solidFill>
              </a:rPr>
              <a:t>-projectbesluit (</a:t>
            </a:r>
            <a:r>
              <a:rPr lang="nl-NL" sz="1000" dirty="0" err="1">
                <a:solidFill>
                  <a:srgbClr val="FFFFFF"/>
                </a:solidFill>
              </a:rPr>
              <a:t>buitenplanse</a:t>
            </a:r>
            <a:r>
              <a:rPr lang="nl-NL" sz="1000" dirty="0">
                <a:solidFill>
                  <a:srgbClr val="FFFFFF"/>
                </a:solidFill>
              </a:rPr>
              <a:t> omgevingsvergunning).</a:t>
            </a:r>
          </a:p>
        </p:txBody>
      </p:sp>
      <p:sp>
        <p:nvSpPr>
          <p:cNvPr id="16" name="Tekstvak 15">
            <a:extLst>
              <a:ext uri="{FF2B5EF4-FFF2-40B4-BE49-F238E27FC236}">
                <a16:creationId xmlns:a16="http://schemas.microsoft.com/office/drawing/2014/main" id="{BCA91AC7-2106-43B9-B86C-D15F68BC957D}"/>
              </a:ext>
            </a:extLst>
          </p:cNvPr>
          <p:cNvSpPr txBox="1"/>
          <p:nvPr/>
        </p:nvSpPr>
        <p:spPr>
          <a:xfrm rot="5400000">
            <a:off x="9221012" y="4958080"/>
            <a:ext cx="2258772" cy="477520"/>
          </a:xfrm>
          <a:prstGeom prst="rect">
            <a:avLst/>
          </a:prstGeom>
          <a:solidFill>
            <a:srgbClr val="000000">
              <a:alpha val="50000"/>
            </a:srgbClr>
          </a:solidFill>
          <a:ln>
            <a:noFill/>
          </a:ln>
        </p:spPr>
        <p:txBody>
          <a:bodyPr wrap="square" rtlCol="0">
            <a:noAutofit/>
          </a:bodyPr>
          <a:lstStyle/>
          <a:p>
            <a:pPr algn="ctr">
              <a:spcAft>
                <a:spcPts val="600"/>
              </a:spcAft>
            </a:pPr>
            <a:r>
              <a:rPr lang="nl-NL" sz="900" dirty="0">
                <a:solidFill>
                  <a:srgbClr val="FFFFFF"/>
                </a:solidFill>
              </a:rPr>
              <a:t>Kaart uit Omgevingsvisie Noordenveld</a:t>
            </a:r>
          </a:p>
        </p:txBody>
      </p:sp>
    </p:spTree>
    <p:extLst>
      <p:ext uri="{BB962C8B-B14F-4D97-AF65-F5344CB8AC3E}">
        <p14:creationId xmlns:p14="http://schemas.microsoft.com/office/powerpoint/2010/main" val="107897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BEAB790-F0D2-4372-BFD1-8FB3B1FE1086}"/>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nl-NL" sz="2400">
                <a:solidFill>
                  <a:srgbClr val="FFFFFF"/>
                </a:solidFill>
              </a:rPr>
              <a:t>Informatie-avond 28 november 2012</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69B465D6-0BB7-47A3-8267-3555B98C714F}"/>
              </a:ext>
            </a:extLst>
          </p:cNvPr>
          <p:cNvSpPr>
            <a:spLocks noGrp="1"/>
          </p:cNvSpPr>
          <p:nvPr>
            <p:ph sz="half" idx="1"/>
          </p:nvPr>
        </p:nvSpPr>
        <p:spPr>
          <a:xfrm>
            <a:off x="6574536" y="640080"/>
            <a:ext cx="5053066" cy="2546604"/>
          </a:xfrm>
        </p:spPr>
        <p:txBody>
          <a:bodyPr>
            <a:normAutofit/>
          </a:bodyPr>
          <a:lstStyle/>
          <a:p>
            <a:pPr marL="0" indent="0">
              <a:buNone/>
            </a:pPr>
            <a:r>
              <a:rPr lang="nl-NL" sz="1600" dirty="0"/>
              <a:t>Op 28 november 2012 was er een informatie/inloopavond in het gemeentehuis over de landgoederenzone </a:t>
            </a:r>
            <a:r>
              <a:rPr lang="nl-NL" sz="1600" dirty="0" err="1"/>
              <a:t>Nienoord</a:t>
            </a:r>
            <a:r>
              <a:rPr lang="nl-NL" sz="1600" dirty="0"/>
              <a:t>- Terheijl- </a:t>
            </a:r>
            <a:r>
              <a:rPr lang="nl-NL" sz="1600" dirty="0" err="1"/>
              <a:t>Mensinge</a:t>
            </a:r>
            <a:r>
              <a:rPr lang="nl-NL" sz="1600" dirty="0"/>
              <a:t>, specifiek over het programma Terheijl. </a:t>
            </a:r>
          </a:p>
          <a:p>
            <a:pPr marL="0" indent="0">
              <a:buNone/>
            </a:pPr>
            <a:r>
              <a:rPr lang="nl-NL" sz="1600" dirty="0"/>
              <a:t>Het doel van deze bijeenkomst was om bewoners in Terheijl te informeren over de stand van zaken en om te horen wat er aan ideeën en wensen waren rondom de (concept)plannen die er toen lagen. </a:t>
            </a:r>
          </a:p>
          <a:p>
            <a:pPr marL="0" indent="0">
              <a:buNone/>
            </a:pPr>
            <a:r>
              <a:rPr lang="nl-NL" sz="1600" dirty="0"/>
              <a:t>De Ontwikkeling Zuidpoort werd deze avond ook gepresenteerd, op de volgende bladzijde gaan we hier verder op in. </a:t>
            </a:r>
          </a:p>
        </p:txBody>
      </p:sp>
      <p:sp>
        <p:nvSpPr>
          <p:cNvPr id="4" name="Tijdelijke aanduiding voor inhoud 3">
            <a:extLst>
              <a:ext uri="{FF2B5EF4-FFF2-40B4-BE49-F238E27FC236}">
                <a16:creationId xmlns:a16="http://schemas.microsoft.com/office/drawing/2014/main" id="{FB4E4921-2A8D-4EFA-B261-AC0A0BA4BB9D}"/>
              </a:ext>
            </a:extLst>
          </p:cNvPr>
          <p:cNvSpPr>
            <a:spLocks noGrp="1"/>
          </p:cNvSpPr>
          <p:nvPr>
            <p:ph sz="half" idx="2"/>
          </p:nvPr>
        </p:nvSpPr>
        <p:spPr>
          <a:xfrm>
            <a:off x="6582772" y="3441328"/>
            <a:ext cx="5057398" cy="2956560"/>
          </a:xfrm>
          <a:solidFill>
            <a:schemeClr val="bg1"/>
          </a:solidFill>
        </p:spPr>
        <p:txBody>
          <a:bodyPr>
            <a:normAutofit/>
          </a:bodyPr>
          <a:lstStyle/>
          <a:p>
            <a:pPr marL="0" indent="0">
              <a:buNone/>
            </a:pPr>
            <a:r>
              <a:rPr lang="nl-NL" sz="1200" dirty="0"/>
              <a:t>Tijdens de inloopavond kon men informatie ophalen over de volgende projecten/wensen:</a:t>
            </a:r>
          </a:p>
          <a:p>
            <a:r>
              <a:rPr lang="nl-NL" sz="1200" dirty="0"/>
              <a:t>Ontwikkeling Zuidpoort</a:t>
            </a:r>
          </a:p>
          <a:p>
            <a:r>
              <a:rPr lang="nl-NL" sz="1200" dirty="0"/>
              <a:t>Ontwikkeling </a:t>
            </a:r>
            <a:r>
              <a:rPr lang="nl-NL" sz="1200" dirty="0" err="1"/>
              <a:t>Baggelveld</a:t>
            </a:r>
            <a:r>
              <a:rPr lang="nl-NL" sz="1200" dirty="0"/>
              <a:t>/Westpoort</a:t>
            </a:r>
          </a:p>
          <a:p>
            <a:r>
              <a:rPr lang="nl-NL" sz="1200" dirty="0"/>
              <a:t>Wateropgave</a:t>
            </a:r>
          </a:p>
          <a:p>
            <a:r>
              <a:rPr lang="nl-NL" sz="1200" dirty="0"/>
              <a:t>Plannen voor natuur van Vereniging Natuurschoon en Staatsbosbeheer</a:t>
            </a:r>
          </a:p>
          <a:p>
            <a:r>
              <a:rPr lang="nl-NL" sz="1200" dirty="0"/>
              <a:t>Recreatie en marketing</a:t>
            </a:r>
          </a:p>
          <a:p>
            <a:r>
              <a:rPr lang="nl-NL" sz="1200" dirty="0"/>
              <a:t>Verkeer</a:t>
            </a:r>
          </a:p>
          <a:p>
            <a:r>
              <a:rPr lang="nl-NL" sz="1200" dirty="0" err="1"/>
              <a:t>Ideeënbus</a:t>
            </a:r>
            <a:r>
              <a:rPr lang="nl-NL" sz="1200" dirty="0"/>
              <a:t>.</a:t>
            </a:r>
            <a:r>
              <a:rPr lang="nl-NL" sz="1100" dirty="0"/>
              <a:t> </a:t>
            </a:r>
          </a:p>
        </p:txBody>
      </p:sp>
    </p:spTree>
    <p:extLst>
      <p:ext uri="{BB962C8B-B14F-4D97-AF65-F5344CB8AC3E}">
        <p14:creationId xmlns:p14="http://schemas.microsoft.com/office/powerpoint/2010/main" val="268139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65500-EBEE-45F5-8E7E-EECFAC81BC1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Zuidpoort 2012</a:t>
            </a:r>
          </a:p>
        </p:txBody>
      </p:sp>
      <p:grpSp>
        <p:nvGrpSpPr>
          <p:cNvPr id="51" name="Group 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2" name="Rectangle 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400ECEE9-7B08-4B2D-932D-F414ED953ACC}"/>
              </a:ext>
            </a:extLst>
          </p:cNvPr>
          <p:cNvSpPr>
            <a:spLocks noGrp="1"/>
          </p:cNvSpPr>
          <p:nvPr>
            <p:ph type="body" sz="half" idx="2"/>
          </p:nvPr>
        </p:nvSpPr>
        <p:spPr>
          <a:xfrm>
            <a:off x="590719" y="2330505"/>
            <a:ext cx="4559425" cy="3979585"/>
          </a:xfrm>
        </p:spPr>
        <p:txBody>
          <a:bodyPr vert="horz" lIns="91440" tIns="45720" rIns="91440" bIns="45720" rtlCol="0" anchor="ctr">
            <a:normAutofit lnSpcReduction="10000"/>
          </a:bodyPr>
          <a:lstStyle/>
          <a:p>
            <a:r>
              <a:rPr lang="en-US" sz="1300" dirty="0"/>
              <a:t>De </a:t>
            </a:r>
            <a:r>
              <a:rPr lang="en-US" sz="1300" dirty="0" err="1"/>
              <a:t>tekeningen</a:t>
            </a:r>
            <a:r>
              <a:rPr lang="en-US" sz="1300" dirty="0"/>
              <a:t> die u </a:t>
            </a:r>
            <a:r>
              <a:rPr lang="en-US" sz="1300" dirty="0" err="1"/>
              <a:t>hiernaast</a:t>
            </a:r>
            <a:r>
              <a:rPr lang="en-US" sz="1300" dirty="0"/>
              <a:t> </a:t>
            </a:r>
            <a:r>
              <a:rPr lang="en-US" sz="1300" dirty="0" err="1"/>
              <a:t>ziet</a:t>
            </a:r>
            <a:r>
              <a:rPr lang="en-US" sz="1300" dirty="0"/>
              <a:t> </a:t>
            </a:r>
            <a:r>
              <a:rPr lang="en-US" sz="1300" dirty="0" err="1"/>
              <a:t>waren</a:t>
            </a:r>
            <a:r>
              <a:rPr lang="en-US" sz="1300" dirty="0"/>
              <a:t> </a:t>
            </a:r>
            <a:r>
              <a:rPr lang="en-US" sz="1300" dirty="0" err="1"/>
              <a:t>vanuit</a:t>
            </a:r>
            <a:r>
              <a:rPr lang="en-US" sz="1300" dirty="0"/>
              <a:t> het </a:t>
            </a:r>
            <a:r>
              <a:rPr lang="en-US" sz="1300" dirty="0" err="1"/>
              <a:t>programma</a:t>
            </a:r>
            <a:r>
              <a:rPr lang="en-US" sz="1300" dirty="0"/>
              <a:t> </a:t>
            </a:r>
            <a:r>
              <a:rPr lang="en-US" sz="1300" dirty="0" err="1"/>
              <a:t>Terheijl</a:t>
            </a:r>
            <a:r>
              <a:rPr lang="en-US" sz="1300" dirty="0"/>
              <a:t> door de </a:t>
            </a:r>
            <a:r>
              <a:rPr lang="en-US" sz="1300" dirty="0" err="1"/>
              <a:t>landschapsarchitecten</a:t>
            </a:r>
            <a:r>
              <a:rPr lang="en-US" sz="1300" dirty="0"/>
              <a:t> van DLG (nu </a:t>
            </a:r>
            <a:r>
              <a:rPr lang="en-US" sz="1300" dirty="0" err="1"/>
              <a:t>Prolander</a:t>
            </a:r>
            <a:r>
              <a:rPr lang="en-US" sz="1300" dirty="0"/>
              <a:t>) </a:t>
            </a:r>
            <a:r>
              <a:rPr lang="en-US" sz="1300" dirty="0" err="1"/>
              <a:t>gemaakt</a:t>
            </a:r>
            <a:r>
              <a:rPr lang="en-US" sz="1300" dirty="0"/>
              <a:t>. Er </a:t>
            </a:r>
            <a:r>
              <a:rPr lang="en-US" sz="1300" dirty="0" err="1"/>
              <a:t>werd</a:t>
            </a:r>
            <a:r>
              <a:rPr lang="en-US" sz="1300" dirty="0"/>
              <a:t> </a:t>
            </a:r>
            <a:r>
              <a:rPr lang="en-US" sz="1300" dirty="0" err="1"/>
              <a:t>toen</a:t>
            </a:r>
            <a:r>
              <a:rPr lang="en-US" sz="1300" dirty="0"/>
              <a:t> </a:t>
            </a:r>
            <a:r>
              <a:rPr lang="en-US" sz="1300" dirty="0" err="1"/>
              <a:t>geredeneerd</a:t>
            </a:r>
            <a:r>
              <a:rPr lang="en-US" sz="1300" dirty="0"/>
              <a:t> </a:t>
            </a:r>
            <a:r>
              <a:rPr lang="en-US" sz="1300" dirty="0" err="1"/>
              <a:t>vanuit</a:t>
            </a:r>
            <a:r>
              <a:rPr lang="en-US" sz="1300" dirty="0"/>
              <a:t> </a:t>
            </a:r>
            <a:r>
              <a:rPr lang="en-US" sz="1300" dirty="0" err="1"/>
              <a:t>een</a:t>
            </a:r>
            <a:r>
              <a:rPr lang="en-US" sz="1300" dirty="0"/>
              <a:t> </a:t>
            </a:r>
            <a:r>
              <a:rPr lang="en-US" sz="1300" dirty="0" err="1"/>
              <a:t>assenkruis</a:t>
            </a:r>
            <a:r>
              <a:rPr lang="en-US" sz="1300" dirty="0"/>
              <a:t> </a:t>
            </a:r>
            <a:r>
              <a:rPr lang="en-US" sz="1300" dirty="0" err="1"/>
              <a:t>gerelateerd</a:t>
            </a:r>
            <a:r>
              <a:rPr lang="en-US" sz="1300" dirty="0"/>
              <a:t> </a:t>
            </a:r>
            <a:r>
              <a:rPr lang="en-US" sz="1300" dirty="0" err="1"/>
              <a:t>aan</a:t>
            </a:r>
            <a:r>
              <a:rPr lang="en-US" sz="1300" dirty="0"/>
              <a:t> het </a:t>
            </a:r>
            <a:r>
              <a:rPr lang="en-US" sz="1300" dirty="0" err="1"/>
              <a:t>landgoed</a:t>
            </a:r>
            <a:r>
              <a:rPr lang="en-US" sz="1300" dirty="0"/>
              <a:t> </a:t>
            </a:r>
            <a:r>
              <a:rPr lang="en-US" sz="1300" dirty="0" err="1"/>
              <a:t>Terheijl</a:t>
            </a:r>
            <a:r>
              <a:rPr lang="en-US" sz="1300" dirty="0"/>
              <a:t>. </a:t>
            </a:r>
          </a:p>
          <a:p>
            <a:r>
              <a:rPr lang="en-US" sz="1300" dirty="0" err="1"/>
              <a:t>Uit</a:t>
            </a:r>
            <a:r>
              <a:rPr lang="en-US" sz="1300" dirty="0"/>
              <a:t> de </a:t>
            </a:r>
            <a:r>
              <a:rPr lang="en-US" sz="1300" dirty="0" err="1"/>
              <a:t>terugkoppeling</a:t>
            </a:r>
            <a:r>
              <a:rPr lang="en-US" sz="1300" dirty="0"/>
              <a:t> van 28 November 2012:</a:t>
            </a:r>
          </a:p>
          <a:p>
            <a:r>
              <a:rPr lang="en-US" sz="1300" b="1" dirty="0" err="1">
                <a:effectLst/>
              </a:rPr>
              <a:t>Ontwikkeling</a:t>
            </a:r>
            <a:r>
              <a:rPr lang="en-US" sz="1300" b="1" dirty="0">
                <a:effectLst/>
              </a:rPr>
              <a:t> </a:t>
            </a:r>
            <a:r>
              <a:rPr lang="en-US" sz="1300" b="1" dirty="0" err="1">
                <a:effectLst/>
              </a:rPr>
              <a:t>Zuidpoort</a:t>
            </a:r>
            <a:endParaRPr lang="en-US" sz="1300" dirty="0">
              <a:effectLst/>
            </a:endParaRPr>
          </a:p>
          <a:p>
            <a:r>
              <a:rPr lang="en-US" sz="1300" dirty="0" err="1">
                <a:effectLst/>
              </a:rPr>
              <a:t>Een</a:t>
            </a:r>
            <a:r>
              <a:rPr lang="en-US" sz="1300" dirty="0">
                <a:effectLst/>
              </a:rPr>
              <a:t> </a:t>
            </a:r>
            <a:r>
              <a:rPr lang="en-US" sz="1300" dirty="0" err="1">
                <a:effectLst/>
              </a:rPr>
              <a:t>particuliere</a:t>
            </a:r>
            <a:r>
              <a:rPr lang="en-US" sz="1300" dirty="0">
                <a:effectLst/>
              </a:rPr>
              <a:t> </a:t>
            </a:r>
            <a:r>
              <a:rPr lang="en-US" sz="1300" dirty="0" err="1">
                <a:effectLst/>
              </a:rPr>
              <a:t>ondernemer</a:t>
            </a:r>
            <a:r>
              <a:rPr lang="en-US" sz="1300" dirty="0">
                <a:effectLst/>
              </a:rPr>
              <a:t> </a:t>
            </a:r>
            <a:r>
              <a:rPr lang="en-US" sz="1300" dirty="0" err="1">
                <a:effectLst/>
              </a:rPr>
              <a:t>heeft</a:t>
            </a:r>
            <a:r>
              <a:rPr lang="en-US" sz="1300" dirty="0">
                <a:effectLst/>
              </a:rPr>
              <a:t> </a:t>
            </a:r>
            <a:r>
              <a:rPr lang="en-US" sz="1300" dirty="0" err="1">
                <a:effectLst/>
              </a:rPr>
              <a:t>gronden</a:t>
            </a:r>
            <a:r>
              <a:rPr lang="en-US" sz="1300" dirty="0">
                <a:effectLst/>
              </a:rPr>
              <a:t> en </a:t>
            </a:r>
            <a:r>
              <a:rPr lang="en-US" sz="1300" dirty="0" err="1">
                <a:effectLst/>
              </a:rPr>
              <a:t>onroerend</a:t>
            </a:r>
            <a:r>
              <a:rPr lang="en-US" sz="1300" dirty="0">
                <a:effectLst/>
              </a:rPr>
              <a:t> </a:t>
            </a:r>
            <a:r>
              <a:rPr lang="en-US" sz="1300" dirty="0" err="1">
                <a:effectLst/>
              </a:rPr>
              <a:t>goed</a:t>
            </a:r>
            <a:r>
              <a:rPr lang="en-US" sz="1300" dirty="0">
                <a:effectLst/>
              </a:rPr>
              <a:t> in </a:t>
            </a:r>
            <a:r>
              <a:rPr lang="en-US" sz="1300" dirty="0" err="1">
                <a:effectLst/>
              </a:rPr>
              <a:t>eigendom</a:t>
            </a:r>
            <a:r>
              <a:rPr lang="en-US" sz="1300" dirty="0">
                <a:effectLst/>
              </a:rPr>
              <a:t> </a:t>
            </a:r>
            <a:r>
              <a:rPr lang="en-US" sz="1300" dirty="0" err="1">
                <a:effectLst/>
              </a:rPr>
              <a:t>waar</a:t>
            </a:r>
            <a:r>
              <a:rPr lang="en-US" sz="1300" dirty="0">
                <a:effectLst/>
              </a:rPr>
              <a:t> </a:t>
            </a:r>
            <a:r>
              <a:rPr lang="en-US" sz="1300" dirty="0" err="1">
                <a:effectLst/>
              </a:rPr>
              <a:t>hij</a:t>
            </a:r>
            <a:r>
              <a:rPr lang="en-US" sz="1300" dirty="0">
                <a:effectLst/>
              </a:rPr>
              <a:t> </a:t>
            </a:r>
            <a:r>
              <a:rPr lang="en-US" sz="1300" dirty="0" err="1">
                <a:effectLst/>
              </a:rPr>
              <a:t>een</a:t>
            </a:r>
            <a:r>
              <a:rPr lang="en-US" sz="1300" dirty="0">
                <a:effectLst/>
              </a:rPr>
              <a:t> </a:t>
            </a:r>
            <a:r>
              <a:rPr lang="en-US" sz="1300" dirty="0" err="1">
                <a:effectLst/>
              </a:rPr>
              <a:t>ontwikkeling</a:t>
            </a:r>
            <a:r>
              <a:rPr lang="en-US" sz="1300" dirty="0">
                <a:effectLst/>
              </a:rPr>
              <a:t> </a:t>
            </a:r>
            <a:r>
              <a:rPr lang="en-US" sz="1300" dirty="0" err="1">
                <a:effectLst/>
              </a:rPr>
              <a:t>wil</a:t>
            </a:r>
            <a:r>
              <a:rPr lang="en-US" sz="1300" dirty="0">
                <a:effectLst/>
              </a:rPr>
              <a:t> </a:t>
            </a:r>
            <a:r>
              <a:rPr lang="en-US" sz="1300" dirty="0" err="1">
                <a:effectLst/>
              </a:rPr>
              <a:t>realiseren</a:t>
            </a:r>
            <a:r>
              <a:rPr lang="en-US" sz="1300" dirty="0">
                <a:effectLst/>
              </a:rPr>
              <a:t>. </a:t>
            </a:r>
            <a:r>
              <a:rPr lang="en-US" sz="1300" dirty="0" err="1">
                <a:effectLst/>
              </a:rPr>
              <a:t>Dit</a:t>
            </a:r>
            <a:r>
              <a:rPr lang="en-US" sz="1300" dirty="0">
                <a:effectLst/>
              </a:rPr>
              <a:t> is </a:t>
            </a:r>
            <a:r>
              <a:rPr lang="en-US" sz="1300" dirty="0" err="1">
                <a:effectLst/>
              </a:rPr>
              <a:t>gelegen</a:t>
            </a:r>
            <a:r>
              <a:rPr lang="en-US" sz="1300" dirty="0">
                <a:effectLst/>
              </a:rPr>
              <a:t> in het </a:t>
            </a:r>
            <a:r>
              <a:rPr lang="en-US" sz="1300" dirty="0" err="1">
                <a:effectLst/>
              </a:rPr>
              <a:t>zuidelijke</a:t>
            </a:r>
            <a:r>
              <a:rPr lang="en-US" sz="1300" dirty="0">
                <a:effectLst/>
              </a:rPr>
              <a:t> </a:t>
            </a:r>
            <a:r>
              <a:rPr lang="en-US" sz="1300" dirty="0" err="1">
                <a:effectLst/>
              </a:rPr>
              <a:t>deel</a:t>
            </a:r>
            <a:r>
              <a:rPr lang="en-US" sz="1300" dirty="0">
                <a:effectLst/>
              </a:rPr>
              <a:t> van </a:t>
            </a:r>
            <a:r>
              <a:rPr lang="en-US" sz="1300" dirty="0" err="1">
                <a:effectLst/>
              </a:rPr>
              <a:t>Terheijl</a:t>
            </a:r>
            <a:r>
              <a:rPr lang="en-US" sz="1300" dirty="0">
                <a:effectLst/>
              </a:rPr>
              <a:t>, </a:t>
            </a:r>
            <a:r>
              <a:rPr lang="en-US" sz="1300" dirty="0" err="1">
                <a:effectLst/>
              </a:rPr>
              <a:t>waar</a:t>
            </a:r>
            <a:r>
              <a:rPr lang="en-US" sz="1300" dirty="0">
                <a:effectLst/>
              </a:rPr>
              <a:t> </a:t>
            </a:r>
            <a:r>
              <a:rPr lang="en-US" sz="1300" dirty="0" err="1">
                <a:effectLst/>
              </a:rPr>
              <a:t>woningen</a:t>
            </a:r>
            <a:r>
              <a:rPr lang="en-US" sz="1300" dirty="0">
                <a:effectLst/>
              </a:rPr>
              <a:t> in </a:t>
            </a:r>
            <a:r>
              <a:rPr lang="en-US" sz="1300" dirty="0" err="1">
                <a:effectLst/>
              </a:rPr>
              <a:t>een</a:t>
            </a:r>
            <a:r>
              <a:rPr lang="en-US" sz="1300" dirty="0">
                <a:effectLst/>
              </a:rPr>
              <a:t> </a:t>
            </a:r>
            <a:r>
              <a:rPr lang="en-US" sz="1300" dirty="0" err="1">
                <a:effectLst/>
              </a:rPr>
              <a:t>groene</a:t>
            </a:r>
            <a:r>
              <a:rPr lang="en-US" sz="1300" dirty="0">
                <a:effectLst/>
              </a:rPr>
              <a:t>, </a:t>
            </a:r>
            <a:r>
              <a:rPr lang="en-US" sz="1300" dirty="0" err="1">
                <a:effectLst/>
              </a:rPr>
              <a:t>landschappelijke</a:t>
            </a:r>
            <a:r>
              <a:rPr lang="en-US" sz="1300" dirty="0">
                <a:effectLst/>
              </a:rPr>
              <a:t> setting </a:t>
            </a:r>
            <a:r>
              <a:rPr lang="en-US" sz="1300" dirty="0" err="1">
                <a:effectLst/>
              </a:rPr>
              <a:t>zijn</a:t>
            </a:r>
            <a:r>
              <a:rPr lang="en-US" sz="1300" dirty="0">
                <a:effectLst/>
              </a:rPr>
              <a:t> </a:t>
            </a:r>
            <a:r>
              <a:rPr lang="en-US" sz="1300" dirty="0" err="1">
                <a:effectLst/>
              </a:rPr>
              <a:t>voorzien</a:t>
            </a:r>
            <a:r>
              <a:rPr lang="en-US" sz="1300" dirty="0">
                <a:effectLst/>
              </a:rPr>
              <a:t>. In het </a:t>
            </a:r>
            <a:r>
              <a:rPr lang="en-US" sz="1300" dirty="0" err="1">
                <a:effectLst/>
              </a:rPr>
              <a:t>algemeen</a:t>
            </a:r>
            <a:r>
              <a:rPr lang="en-US" sz="1300" dirty="0">
                <a:effectLst/>
              </a:rPr>
              <a:t> </a:t>
            </a:r>
            <a:r>
              <a:rPr lang="en-US" sz="1300" dirty="0" err="1">
                <a:effectLst/>
              </a:rPr>
              <a:t>waren</a:t>
            </a:r>
            <a:r>
              <a:rPr lang="en-US" sz="1300" dirty="0">
                <a:effectLst/>
              </a:rPr>
              <a:t> de </a:t>
            </a:r>
            <a:r>
              <a:rPr lang="en-US" sz="1300" dirty="0" err="1">
                <a:effectLst/>
              </a:rPr>
              <a:t>reacties</a:t>
            </a:r>
            <a:r>
              <a:rPr lang="en-US" sz="1300" dirty="0">
                <a:effectLst/>
              </a:rPr>
              <a:t> op de </a:t>
            </a:r>
            <a:r>
              <a:rPr lang="en-US" sz="1300" dirty="0" err="1">
                <a:effectLst/>
              </a:rPr>
              <a:t>ontwerpen</a:t>
            </a:r>
            <a:r>
              <a:rPr lang="en-US" sz="1300" dirty="0">
                <a:effectLst/>
              </a:rPr>
              <a:t> </a:t>
            </a:r>
            <a:r>
              <a:rPr lang="en-US" sz="1300" dirty="0" err="1">
                <a:effectLst/>
              </a:rPr>
              <a:t>positief</a:t>
            </a:r>
            <a:r>
              <a:rPr lang="en-US" sz="1300" dirty="0">
                <a:effectLst/>
              </a:rPr>
              <a:t>. Er </a:t>
            </a:r>
            <a:r>
              <a:rPr lang="en-US" sz="1300" dirty="0" err="1">
                <a:effectLst/>
              </a:rPr>
              <a:t>werd</a:t>
            </a:r>
            <a:r>
              <a:rPr lang="en-US" sz="1300" dirty="0">
                <a:effectLst/>
              </a:rPr>
              <a:t> </a:t>
            </a:r>
            <a:r>
              <a:rPr lang="en-US" sz="1300" dirty="0" err="1">
                <a:effectLst/>
              </a:rPr>
              <a:t>echter</a:t>
            </a:r>
            <a:r>
              <a:rPr lang="en-US" sz="1300" dirty="0">
                <a:effectLst/>
              </a:rPr>
              <a:t> </a:t>
            </a:r>
            <a:r>
              <a:rPr lang="en-US" sz="1300" dirty="0" err="1">
                <a:effectLst/>
              </a:rPr>
              <a:t>geen</a:t>
            </a:r>
            <a:r>
              <a:rPr lang="en-US" sz="1300" dirty="0">
                <a:effectLst/>
              </a:rPr>
              <a:t> </a:t>
            </a:r>
            <a:r>
              <a:rPr lang="en-US" sz="1300" dirty="0" err="1">
                <a:effectLst/>
              </a:rPr>
              <a:t>voorkeur</a:t>
            </a:r>
            <a:r>
              <a:rPr lang="en-US" sz="1300" dirty="0">
                <a:effectLst/>
              </a:rPr>
              <a:t> </a:t>
            </a:r>
            <a:r>
              <a:rPr lang="en-US" sz="1300" dirty="0" err="1">
                <a:effectLst/>
              </a:rPr>
              <a:t>uitgesproken</a:t>
            </a:r>
            <a:r>
              <a:rPr lang="en-US" sz="1300" dirty="0">
                <a:effectLst/>
              </a:rPr>
              <a:t> </a:t>
            </a:r>
            <a:r>
              <a:rPr lang="en-US" sz="1300" dirty="0" err="1">
                <a:effectLst/>
              </a:rPr>
              <a:t>voor</a:t>
            </a:r>
            <a:r>
              <a:rPr lang="en-US" sz="1300" dirty="0">
                <a:effectLst/>
              </a:rPr>
              <a:t> </a:t>
            </a:r>
            <a:r>
              <a:rPr lang="en-US" sz="1300" dirty="0" err="1">
                <a:effectLst/>
              </a:rPr>
              <a:t>één</a:t>
            </a:r>
            <a:r>
              <a:rPr lang="en-US" sz="1300" dirty="0">
                <a:effectLst/>
              </a:rPr>
              <a:t> van de twee </a:t>
            </a:r>
            <a:r>
              <a:rPr lang="en-US" sz="1300" dirty="0" err="1">
                <a:effectLst/>
              </a:rPr>
              <a:t>varianten</a:t>
            </a:r>
            <a:r>
              <a:rPr lang="en-US" sz="1300" dirty="0">
                <a:effectLst/>
              </a:rPr>
              <a:t>. </a:t>
            </a:r>
          </a:p>
          <a:p>
            <a:r>
              <a:rPr lang="en-US" sz="1300" dirty="0" err="1">
                <a:effectLst/>
              </a:rPr>
              <a:t>Een</a:t>
            </a:r>
            <a:r>
              <a:rPr lang="en-US" sz="1300" dirty="0">
                <a:effectLst/>
              </a:rPr>
              <a:t> </a:t>
            </a:r>
            <a:r>
              <a:rPr lang="en-US" sz="1300" dirty="0" err="1">
                <a:effectLst/>
              </a:rPr>
              <a:t>veelgehoorde</a:t>
            </a:r>
            <a:r>
              <a:rPr lang="en-US" sz="1300" dirty="0">
                <a:effectLst/>
              </a:rPr>
              <a:t> wens was </a:t>
            </a:r>
            <a:r>
              <a:rPr lang="en-US" sz="1300" dirty="0" err="1">
                <a:effectLst/>
              </a:rPr>
              <a:t>een</a:t>
            </a:r>
            <a:r>
              <a:rPr lang="en-US" sz="1300" dirty="0">
                <a:effectLst/>
              </a:rPr>
              <a:t> </a:t>
            </a:r>
            <a:r>
              <a:rPr lang="en-US" sz="1300" dirty="0" err="1">
                <a:effectLst/>
              </a:rPr>
              <a:t>duidelijke</a:t>
            </a:r>
            <a:r>
              <a:rPr lang="en-US" sz="1300" dirty="0">
                <a:effectLst/>
              </a:rPr>
              <a:t> </a:t>
            </a:r>
            <a:r>
              <a:rPr lang="en-US" sz="1300" dirty="0" err="1">
                <a:effectLst/>
              </a:rPr>
              <a:t>samenhang</a:t>
            </a:r>
            <a:r>
              <a:rPr lang="en-US" sz="1300" dirty="0">
                <a:effectLst/>
              </a:rPr>
              <a:t> </a:t>
            </a:r>
            <a:r>
              <a:rPr lang="en-US" sz="1300" dirty="0" err="1">
                <a:effectLst/>
              </a:rPr>
              <a:t>tussen</a:t>
            </a:r>
            <a:r>
              <a:rPr lang="en-US" sz="1300" dirty="0">
                <a:effectLst/>
              </a:rPr>
              <a:t> de </a:t>
            </a:r>
            <a:r>
              <a:rPr lang="en-US" sz="1300" dirty="0" err="1">
                <a:effectLst/>
              </a:rPr>
              <a:t>zuidelijke</a:t>
            </a:r>
            <a:r>
              <a:rPr lang="en-US" sz="1300" dirty="0">
                <a:effectLst/>
              </a:rPr>
              <a:t> entree en het hart van </a:t>
            </a:r>
            <a:r>
              <a:rPr lang="en-US" sz="1300" dirty="0" err="1">
                <a:effectLst/>
              </a:rPr>
              <a:t>Terheijl</a:t>
            </a:r>
            <a:r>
              <a:rPr lang="en-US" sz="1300" dirty="0">
                <a:effectLst/>
              </a:rPr>
              <a:t> (het midden van het </a:t>
            </a:r>
            <a:r>
              <a:rPr lang="en-US" sz="1300" dirty="0" err="1">
                <a:effectLst/>
              </a:rPr>
              <a:t>assenkruis</a:t>
            </a:r>
            <a:r>
              <a:rPr lang="en-US" sz="1300" dirty="0">
                <a:effectLst/>
              </a:rPr>
              <a:t>); het </a:t>
            </a:r>
            <a:r>
              <a:rPr lang="en-US" sz="1300" dirty="0" err="1">
                <a:effectLst/>
              </a:rPr>
              <a:t>zwaartepunt</a:t>
            </a:r>
            <a:r>
              <a:rPr lang="en-US" sz="1300" dirty="0">
                <a:effectLst/>
              </a:rPr>
              <a:t> </a:t>
            </a:r>
            <a:r>
              <a:rPr lang="en-US" sz="1300" dirty="0" err="1">
                <a:effectLst/>
              </a:rPr>
              <a:t>hoort</a:t>
            </a:r>
            <a:r>
              <a:rPr lang="en-US" sz="1300" dirty="0">
                <a:effectLst/>
              </a:rPr>
              <a:t> in het hart </a:t>
            </a:r>
            <a:r>
              <a:rPr lang="en-US" sz="1300" dirty="0" err="1">
                <a:effectLst/>
              </a:rPr>
              <a:t>te</a:t>
            </a:r>
            <a:r>
              <a:rPr lang="en-US" sz="1300" dirty="0">
                <a:effectLst/>
              </a:rPr>
              <a:t> </a:t>
            </a:r>
            <a:r>
              <a:rPr lang="en-US" sz="1300" dirty="0" err="1">
                <a:effectLst/>
              </a:rPr>
              <a:t>liggen</a:t>
            </a:r>
            <a:r>
              <a:rPr lang="en-US" sz="1300" dirty="0">
                <a:effectLst/>
              </a:rPr>
              <a:t>. Men </a:t>
            </a:r>
            <a:r>
              <a:rPr lang="en-US" sz="1300" dirty="0" err="1">
                <a:effectLst/>
              </a:rPr>
              <a:t>gaf</a:t>
            </a:r>
            <a:r>
              <a:rPr lang="en-US" sz="1300" dirty="0">
                <a:effectLst/>
              </a:rPr>
              <a:t> </a:t>
            </a:r>
            <a:r>
              <a:rPr lang="en-US" sz="1300" dirty="0" err="1">
                <a:effectLst/>
              </a:rPr>
              <a:t>aan</a:t>
            </a:r>
            <a:r>
              <a:rPr lang="en-US" sz="1300" dirty="0">
                <a:effectLst/>
              </a:rPr>
              <a:t> </a:t>
            </a:r>
            <a:r>
              <a:rPr lang="en-US" sz="1300" dirty="0" err="1">
                <a:effectLst/>
              </a:rPr>
              <a:t>dat</a:t>
            </a:r>
            <a:r>
              <a:rPr lang="en-US" sz="1300" dirty="0">
                <a:effectLst/>
              </a:rPr>
              <a:t> </a:t>
            </a:r>
            <a:r>
              <a:rPr lang="en-US" sz="1300" dirty="0" err="1">
                <a:effectLst/>
              </a:rPr>
              <a:t>ze</a:t>
            </a:r>
            <a:r>
              <a:rPr lang="en-US" sz="1300" dirty="0">
                <a:effectLst/>
              </a:rPr>
              <a:t> de </a:t>
            </a:r>
            <a:r>
              <a:rPr lang="en-US" sz="1300" dirty="0" err="1">
                <a:effectLst/>
              </a:rPr>
              <a:t>poort</a:t>
            </a:r>
            <a:r>
              <a:rPr lang="en-US" sz="1300" dirty="0">
                <a:effectLst/>
              </a:rPr>
              <a:t> </a:t>
            </a:r>
            <a:r>
              <a:rPr lang="en-US" sz="1300" dirty="0" err="1">
                <a:effectLst/>
              </a:rPr>
              <a:t>als</a:t>
            </a:r>
            <a:r>
              <a:rPr lang="en-US" sz="1300" dirty="0">
                <a:effectLst/>
              </a:rPr>
              <a:t> </a:t>
            </a:r>
            <a:r>
              <a:rPr lang="en-US" sz="1300" dirty="0" err="1">
                <a:effectLst/>
              </a:rPr>
              <a:t>een</a:t>
            </a:r>
            <a:r>
              <a:rPr lang="en-US" sz="1300" dirty="0">
                <a:effectLst/>
              </a:rPr>
              <a:t> </a:t>
            </a:r>
            <a:r>
              <a:rPr lang="en-US" sz="1300" dirty="0" err="1">
                <a:effectLst/>
              </a:rPr>
              <a:t>overgang</a:t>
            </a:r>
            <a:r>
              <a:rPr lang="en-US" sz="1300" dirty="0">
                <a:effectLst/>
              </a:rPr>
              <a:t> </a:t>
            </a:r>
            <a:r>
              <a:rPr lang="en-US" sz="1300" dirty="0" err="1">
                <a:effectLst/>
              </a:rPr>
              <a:t>tussen</a:t>
            </a:r>
            <a:r>
              <a:rPr lang="en-US" sz="1300" dirty="0">
                <a:effectLst/>
              </a:rPr>
              <a:t> twee </a:t>
            </a:r>
            <a:r>
              <a:rPr lang="en-US" sz="1300" dirty="0" err="1">
                <a:effectLst/>
              </a:rPr>
              <a:t>werelden</a:t>
            </a:r>
            <a:r>
              <a:rPr lang="en-US" sz="1300" dirty="0">
                <a:effectLst/>
              </a:rPr>
              <a:t> </a:t>
            </a:r>
            <a:r>
              <a:rPr lang="en-US" sz="1300" dirty="0" err="1">
                <a:effectLst/>
              </a:rPr>
              <a:t>zien</a:t>
            </a:r>
            <a:r>
              <a:rPr lang="en-US" sz="1300" dirty="0">
                <a:effectLst/>
              </a:rPr>
              <a:t>. </a:t>
            </a:r>
            <a:r>
              <a:rPr lang="en-US" sz="1300" dirty="0" err="1">
                <a:effectLst/>
              </a:rPr>
              <a:t>Vanuit</a:t>
            </a:r>
            <a:r>
              <a:rPr lang="en-US" sz="1300" dirty="0">
                <a:effectLst/>
              </a:rPr>
              <a:t> de </a:t>
            </a:r>
            <a:r>
              <a:rPr lang="en-US" sz="1300" dirty="0" err="1">
                <a:effectLst/>
              </a:rPr>
              <a:t>poort</a:t>
            </a:r>
            <a:r>
              <a:rPr lang="en-US" sz="1300" dirty="0">
                <a:effectLst/>
              </a:rPr>
              <a:t> </a:t>
            </a:r>
            <a:r>
              <a:rPr lang="en-US" sz="1300" dirty="0" err="1">
                <a:effectLst/>
              </a:rPr>
              <a:t>moet</a:t>
            </a:r>
            <a:r>
              <a:rPr lang="en-US" sz="1300" dirty="0">
                <a:effectLst/>
              </a:rPr>
              <a:t> </a:t>
            </a:r>
            <a:r>
              <a:rPr lang="en-US" sz="1300" dirty="0" err="1">
                <a:effectLst/>
              </a:rPr>
              <a:t>zicht</a:t>
            </a:r>
            <a:r>
              <a:rPr lang="en-US" sz="1300" dirty="0">
                <a:effectLst/>
              </a:rPr>
              <a:t> </a:t>
            </a:r>
            <a:r>
              <a:rPr lang="en-US" sz="1300" dirty="0" err="1">
                <a:effectLst/>
              </a:rPr>
              <a:t>zijn</a:t>
            </a:r>
            <a:r>
              <a:rPr lang="en-US" sz="1300" dirty="0">
                <a:effectLst/>
              </a:rPr>
              <a:t> op wat de </a:t>
            </a:r>
            <a:r>
              <a:rPr lang="en-US" sz="1300" dirty="0" err="1">
                <a:effectLst/>
              </a:rPr>
              <a:t>andere</a:t>
            </a:r>
            <a:r>
              <a:rPr lang="en-US" sz="1300" dirty="0">
                <a:effectLst/>
              </a:rPr>
              <a:t> </a:t>
            </a:r>
            <a:r>
              <a:rPr lang="en-US" sz="1300" dirty="0" err="1">
                <a:effectLst/>
              </a:rPr>
              <a:t>zijde</a:t>
            </a:r>
            <a:r>
              <a:rPr lang="en-US" sz="1300" dirty="0">
                <a:effectLst/>
              </a:rPr>
              <a:t> van de </a:t>
            </a:r>
            <a:r>
              <a:rPr lang="en-US" sz="1300" dirty="0" err="1">
                <a:effectLst/>
              </a:rPr>
              <a:t>poort</a:t>
            </a:r>
            <a:r>
              <a:rPr lang="en-US" sz="1300" dirty="0">
                <a:effectLst/>
              </a:rPr>
              <a:t> </a:t>
            </a:r>
            <a:r>
              <a:rPr lang="en-US" sz="1300" dirty="0" err="1">
                <a:effectLst/>
              </a:rPr>
              <a:t>te</a:t>
            </a:r>
            <a:r>
              <a:rPr lang="en-US" sz="1300" dirty="0">
                <a:effectLst/>
              </a:rPr>
              <a:t> </a:t>
            </a:r>
            <a:r>
              <a:rPr lang="en-US" sz="1300" dirty="0" err="1">
                <a:effectLst/>
              </a:rPr>
              <a:t>bieden</a:t>
            </a:r>
            <a:r>
              <a:rPr lang="en-US" sz="1300" dirty="0">
                <a:effectLst/>
              </a:rPr>
              <a:t> </a:t>
            </a:r>
            <a:r>
              <a:rPr lang="en-US" sz="1300" dirty="0" err="1">
                <a:effectLst/>
              </a:rPr>
              <a:t>heeft</a:t>
            </a:r>
            <a:r>
              <a:rPr lang="en-US" sz="1300" dirty="0">
                <a:effectLst/>
              </a:rPr>
              <a:t>. </a:t>
            </a:r>
            <a:r>
              <a:rPr lang="en-US" sz="1300" dirty="0" err="1">
                <a:effectLst/>
              </a:rPr>
              <a:t>Daarnaast</a:t>
            </a:r>
            <a:r>
              <a:rPr lang="en-US" sz="1300" dirty="0">
                <a:effectLst/>
              </a:rPr>
              <a:t> </a:t>
            </a:r>
            <a:r>
              <a:rPr lang="en-US" sz="1300" dirty="0" err="1">
                <a:effectLst/>
              </a:rPr>
              <a:t>waren</a:t>
            </a:r>
            <a:r>
              <a:rPr lang="en-US" sz="1300" dirty="0">
                <a:effectLst/>
              </a:rPr>
              <a:t> er </a:t>
            </a:r>
            <a:r>
              <a:rPr lang="en-US" sz="1300" dirty="0" err="1">
                <a:effectLst/>
              </a:rPr>
              <a:t>ideeën</a:t>
            </a:r>
            <a:r>
              <a:rPr lang="en-US" sz="1300" dirty="0">
                <a:effectLst/>
              </a:rPr>
              <a:t> om de </a:t>
            </a:r>
            <a:r>
              <a:rPr lang="en-US" sz="1300" dirty="0" err="1">
                <a:effectLst/>
              </a:rPr>
              <a:t>poort</a:t>
            </a:r>
            <a:r>
              <a:rPr lang="en-US" sz="1300" dirty="0">
                <a:effectLst/>
              </a:rPr>
              <a:t> </a:t>
            </a:r>
            <a:r>
              <a:rPr lang="en-US" sz="1300" dirty="0" err="1">
                <a:effectLst/>
              </a:rPr>
              <a:t>te</a:t>
            </a:r>
            <a:r>
              <a:rPr lang="en-US" sz="1300" dirty="0">
                <a:effectLst/>
              </a:rPr>
              <a:t> </a:t>
            </a:r>
            <a:r>
              <a:rPr lang="en-US" sz="1300" dirty="0" err="1">
                <a:effectLst/>
              </a:rPr>
              <a:t>markeren</a:t>
            </a:r>
            <a:r>
              <a:rPr lang="en-US" sz="1300" dirty="0">
                <a:effectLst/>
              </a:rPr>
              <a:t> met </a:t>
            </a:r>
            <a:r>
              <a:rPr lang="en-US" sz="1300" dirty="0" err="1">
                <a:effectLst/>
              </a:rPr>
              <a:t>een</a:t>
            </a:r>
            <a:r>
              <a:rPr lang="en-US" sz="1300" dirty="0">
                <a:effectLst/>
              </a:rPr>
              <a:t> </a:t>
            </a:r>
            <a:r>
              <a:rPr lang="en-US" sz="1300" dirty="0" err="1">
                <a:effectLst/>
              </a:rPr>
              <a:t>kunstwerk</a:t>
            </a:r>
            <a:r>
              <a:rPr lang="en-US" sz="1300" dirty="0">
                <a:effectLst/>
              </a:rPr>
              <a:t>. Als </a:t>
            </a:r>
            <a:r>
              <a:rPr lang="en-US" sz="1300" dirty="0" err="1">
                <a:effectLst/>
              </a:rPr>
              <a:t>voorbeeld</a:t>
            </a:r>
            <a:r>
              <a:rPr lang="en-US" sz="1300" dirty="0">
                <a:effectLst/>
              </a:rPr>
              <a:t> </a:t>
            </a:r>
            <a:r>
              <a:rPr lang="en-US" sz="1300" dirty="0" err="1">
                <a:effectLst/>
              </a:rPr>
              <a:t>werd</a:t>
            </a:r>
            <a:r>
              <a:rPr lang="en-US" sz="1300" dirty="0">
                <a:effectLst/>
              </a:rPr>
              <a:t> de ‘</a:t>
            </a:r>
            <a:r>
              <a:rPr lang="en-US" sz="1300" dirty="0" err="1">
                <a:effectLst/>
              </a:rPr>
              <a:t>duivel</a:t>
            </a:r>
            <a:r>
              <a:rPr lang="en-US" sz="1300" dirty="0">
                <a:effectLst/>
              </a:rPr>
              <a:t> in de </a:t>
            </a:r>
            <a:r>
              <a:rPr lang="en-US" sz="1300" dirty="0" err="1">
                <a:effectLst/>
              </a:rPr>
              <a:t>kooi</a:t>
            </a:r>
            <a:r>
              <a:rPr lang="en-US" sz="1300" dirty="0">
                <a:effectLst/>
              </a:rPr>
              <a:t>’ </a:t>
            </a:r>
            <a:r>
              <a:rPr lang="en-US" sz="1300" dirty="0" err="1">
                <a:effectLst/>
              </a:rPr>
              <a:t>bij</a:t>
            </a:r>
            <a:r>
              <a:rPr lang="en-US" sz="1300" dirty="0">
                <a:effectLst/>
              </a:rPr>
              <a:t> de Brinkhof in Norg </a:t>
            </a:r>
            <a:r>
              <a:rPr lang="en-US" sz="1300" dirty="0" err="1">
                <a:effectLst/>
              </a:rPr>
              <a:t>aangehaald</a:t>
            </a:r>
            <a:r>
              <a:rPr lang="en-US" sz="1300" dirty="0">
                <a:effectLst/>
              </a:rPr>
              <a:t>. </a:t>
            </a:r>
          </a:p>
          <a:p>
            <a:pPr indent="-228600">
              <a:buFont typeface="Arial" panose="020B0604020202020204" pitchFamily="34" charset="0"/>
              <a:buChar char="•"/>
            </a:pPr>
            <a:endParaRPr lang="en-US" sz="1300" dirty="0"/>
          </a:p>
        </p:txBody>
      </p:sp>
      <p:sp>
        <p:nvSpPr>
          <p:cNvPr id="47" name="Rectangle 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fbeelding 15">
            <a:extLst>
              <a:ext uri="{FF2B5EF4-FFF2-40B4-BE49-F238E27FC236}">
                <a16:creationId xmlns:a16="http://schemas.microsoft.com/office/drawing/2014/main" id="{54EDBF92-4065-47D5-BD44-ABC42A570D47}"/>
              </a:ext>
            </a:extLst>
          </p:cNvPr>
          <p:cNvPicPr>
            <a:picLocks noChangeAspect="1"/>
          </p:cNvPicPr>
          <p:nvPr/>
        </p:nvPicPr>
        <p:blipFill>
          <a:blip r:embed="rId2"/>
          <a:stretch>
            <a:fillRect/>
          </a:stretch>
        </p:blipFill>
        <p:spPr>
          <a:xfrm>
            <a:off x="5367056" y="1420214"/>
            <a:ext cx="6775798" cy="4388076"/>
          </a:xfrm>
          <a:prstGeom prst="rect">
            <a:avLst/>
          </a:prstGeom>
        </p:spPr>
      </p:pic>
    </p:spTree>
    <p:extLst>
      <p:ext uri="{BB962C8B-B14F-4D97-AF65-F5344CB8AC3E}">
        <p14:creationId xmlns:p14="http://schemas.microsoft.com/office/powerpoint/2010/main" val="257742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65500-EBEE-45F5-8E7E-EECFAC81BC1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dirty="0" err="1"/>
              <a:t>Zuidpoort</a:t>
            </a:r>
            <a:r>
              <a:rPr lang="en-US" sz="4000" dirty="0"/>
              <a:t> 2018</a:t>
            </a:r>
          </a:p>
        </p:txBody>
      </p:sp>
      <p:grpSp>
        <p:nvGrpSpPr>
          <p:cNvPr id="51" name="Group 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2" name="Rectangle 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400ECEE9-7B08-4B2D-932D-F414ED953ACC}"/>
              </a:ext>
            </a:extLst>
          </p:cNvPr>
          <p:cNvSpPr>
            <a:spLocks noGrp="1"/>
          </p:cNvSpPr>
          <p:nvPr>
            <p:ph type="body" sz="half" idx="2"/>
          </p:nvPr>
        </p:nvSpPr>
        <p:spPr>
          <a:xfrm>
            <a:off x="590719" y="2330505"/>
            <a:ext cx="4559425" cy="3979585"/>
          </a:xfrm>
        </p:spPr>
        <p:txBody>
          <a:bodyPr vert="horz" lIns="91440" tIns="45720" rIns="91440" bIns="45720" rtlCol="0" anchor="ctr">
            <a:normAutofit lnSpcReduction="10000"/>
          </a:bodyPr>
          <a:lstStyle/>
          <a:p>
            <a:r>
              <a:rPr lang="nl-NL" sz="1300" dirty="0"/>
              <a:t>Na de bijeenkomst van november 2012 bleek dat het belangrijk was de kansen en versterking van het gemeenschappelijk belang, zoals bijvoorbeeld de wateropgave, goed te integreren met de  woningbouwopgave. </a:t>
            </a:r>
          </a:p>
          <a:p>
            <a:r>
              <a:rPr lang="nl-NL" sz="1300" dirty="0"/>
              <a:t>De combinatie verdiepend ontwerpen, het proces rond het ruimtelijk kader Terheijl en de samenhang met andere doelen van het programma Terheijl, met name de waterberging ging door. Met tussenpozen overlegden gemeente en Zuidersma </a:t>
            </a:r>
            <a:r>
              <a:rPr lang="nl-NL" sz="1300" dirty="0" err="1"/>
              <a:t>Fourage</a:t>
            </a:r>
            <a:r>
              <a:rPr lang="nl-NL" sz="1300" dirty="0"/>
              <a:t> BV  over het project, als onderdeel van het Programma Terheijl. </a:t>
            </a:r>
          </a:p>
          <a:p>
            <a:r>
              <a:rPr lang="nl-NL" sz="1300" dirty="0"/>
              <a:t>Naast woningbouw gaf de heer Zuidersma in 2017 aan graag een landgoed te willen ontwikkelen in combinatie met de gemeentelijke wateropgave en herstel van boerderij De Scheperij. De beëindiging van de </a:t>
            </a:r>
            <a:r>
              <a:rPr lang="nl-NL" sz="1300" dirty="0" err="1"/>
              <a:t>fouragehandel</a:t>
            </a:r>
            <a:r>
              <a:rPr lang="nl-NL" sz="1300" dirty="0"/>
              <a:t>, vanuit het oogpunt van veiligheid, verkeer en ruimtelijke ordening was voor de gemeente ook nog steeds erg wenselijk. </a:t>
            </a:r>
          </a:p>
          <a:p>
            <a:r>
              <a:rPr lang="nl-NL" sz="1300" dirty="0"/>
              <a:t>In mei 2018 besloot het college van B&amp;W kennis te nemen van de ontwikkellocatie en te bekijken of in een mogelijk publiek-private samenwerking tot uitvoering van de gezamenlijke plannen kon worden gekomen.  Dit resulteerde onder andere in een inloopavond op 22 november en 3 december 2018. </a:t>
            </a:r>
          </a:p>
          <a:p>
            <a:pPr indent="-228600">
              <a:buFont typeface="Arial" panose="020B0604020202020204" pitchFamily="34" charset="0"/>
              <a:buChar char="•"/>
            </a:pPr>
            <a:endParaRPr lang="en-US" sz="1300" dirty="0"/>
          </a:p>
        </p:txBody>
      </p:sp>
      <p:sp>
        <p:nvSpPr>
          <p:cNvPr id="47" name="Rectangle 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4455149C-34D0-4748-8109-F8D16EA25D77}"/>
              </a:ext>
            </a:extLst>
          </p:cNvPr>
          <p:cNvPicPr>
            <a:picLocks noChangeAspect="1"/>
          </p:cNvPicPr>
          <p:nvPr/>
        </p:nvPicPr>
        <p:blipFill>
          <a:blip r:embed="rId2"/>
          <a:stretch>
            <a:fillRect/>
          </a:stretch>
        </p:blipFill>
        <p:spPr>
          <a:xfrm>
            <a:off x="6916359" y="-636"/>
            <a:ext cx="2716547" cy="6858000"/>
          </a:xfrm>
          <a:prstGeom prst="rect">
            <a:avLst/>
          </a:prstGeom>
        </p:spPr>
      </p:pic>
      <p:sp>
        <p:nvSpPr>
          <p:cNvPr id="15" name="Tekstvak 14">
            <a:extLst>
              <a:ext uri="{FF2B5EF4-FFF2-40B4-BE49-F238E27FC236}">
                <a16:creationId xmlns:a16="http://schemas.microsoft.com/office/drawing/2014/main" id="{2DD6C179-1513-4D62-853C-C1DBCC1C1E86}"/>
              </a:ext>
            </a:extLst>
          </p:cNvPr>
          <p:cNvSpPr txBox="1"/>
          <p:nvPr/>
        </p:nvSpPr>
        <p:spPr>
          <a:xfrm rot="16200000">
            <a:off x="4900970" y="4400584"/>
            <a:ext cx="2627505" cy="683066"/>
          </a:xfrm>
          <a:prstGeom prst="rect">
            <a:avLst/>
          </a:prstGeom>
          <a:solidFill>
            <a:srgbClr val="000000">
              <a:alpha val="50000"/>
            </a:srgbClr>
          </a:solidFill>
          <a:ln>
            <a:noFill/>
          </a:ln>
        </p:spPr>
        <p:txBody>
          <a:bodyPr wrap="square" rtlCol="0">
            <a:noAutofit/>
          </a:bodyPr>
          <a:lstStyle/>
          <a:p>
            <a:pPr algn="ctr">
              <a:spcAft>
                <a:spcPts val="600"/>
              </a:spcAft>
            </a:pPr>
            <a:r>
              <a:rPr lang="nl-NL" sz="900" dirty="0">
                <a:solidFill>
                  <a:srgbClr val="FFFFFF"/>
                </a:solidFill>
              </a:rPr>
              <a:t>Nieuwsbulletin met uitnodiging voor publiek algemeen. Direct omwonenden ontvingen een separate uitnodiging </a:t>
            </a:r>
          </a:p>
        </p:txBody>
      </p:sp>
    </p:spTree>
    <p:extLst>
      <p:ext uri="{BB962C8B-B14F-4D97-AF65-F5344CB8AC3E}">
        <p14:creationId xmlns:p14="http://schemas.microsoft.com/office/powerpoint/2010/main" val="34499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D37D50DE-8E3F-4B3B-8C66-01A86FC0522A}"/>
              </a:ext>
            </a:extLst>
          </p:cNvPr>
          <p:cNvPicPr>
            <a:picLocks noChangeAspect="1"/>
          </p:cNvPicPr>
          <p:nvPr/>
        </p:nvPicPr>
        <p:blipFill rotWithShape="1">
          <a:blip r:embed="rId2"/>
          <a:srcRect t="4987"/>
          <a:stretch/>
        </p:blipFill>
        <p:spPr>
          <a:xfrm>
            <a:off x="838200" y="754148"/>
            <a:ext cx="10515600" cy="4995575"/>
          </a:xfrm>
          <a:prstGeom prst="rect">
            <a:avLst/>
          </a:prstGeom>
        </p:spPr>
      </p:pic>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BFF6BEF9-404C-4BF6-B5C0-DAE135292D9B}"/>
              </a:ext>
            </a:extLst>
          </p:cNvPr>
          <p:cNvSpPr txBox="1"/>
          <p:nvPr/>
        </p:nvSpPr>
        <p:spPr>
          <a:xfrm>
            <a:off x="1371600" y="719896"/>
            <a:ext cx="9982200" cy="369332"/>
          </a:xfrm>
          <a:prstGeom prst="rect">
            <a:avLst/>
          </a:prstGeom>
          <a:noFill/>
        </p:spPr>
        <p:txBody>
          <a:bodyPr wrap="square" rtlCol="0">
            <a:spAutoFit/>
          </a:bodyPr>
          <a:lstStyle/>
          <a:p>
            <a:r>
              <a:rPr lang="nl-NL" dirty="0"/>
              <a:t>Impressie van het plan zoals dat toen getoond werd in de presentatie november/december 2018</a:t>
            </a:r>
          </a:p>
        </p:txBody>
      </p:sp>
    </p:spTree>
    <p:extLst>
      <p:ext uri="{BB962C8B-B14F-4D97-AF65-F5344CB8AC3E}">
        <p14:creationId xmlns:p14="http://schemas.microsoft.com/office/powerpoint/2010/main" val="268200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65500-EBEE-45F5-8E7E-EECFAC81BC17}"/>
              </a:ext>
            </a:extLst>
          </p:cNvPr>
          <p:cNvSpPr>
            <a:spLocks noGrp="1"/>
          </p:cNvSpPr>
          <p:nvPr>
            <p:ph type="title"/>
          </p:nvPr>
        </p:nvSpPr>
        <p:spPr>
          <a:xfrm>
            <a:off x="1349531" y="4233675"/>
            <a:ext cx="4424430" cy="2036742"/>
          </a:xfrm>
        </p:spPr>
        <p:txBody>
          <a:bodyPr vert="horz" lIns="91440" tIns="45720" rIns="91440" bIns="45720" rtlCol="0" anchor="ctr">
            <a:normAutofit/>
          </a:bodyPr>
          <a:lstStyle/>
          <a:p>
            <a:r>
              <a:rPr lang="en-US" sz="4000"/>
              <a:t>Zuidpoort 2019</a:t>
            </a:r>
          </a:p>
        </p:txBody>
      </p:sp>
      <p:sp>
        <p:nvSpPr>
          <p:cNvPr id="67" name="Rectangle 66">
            <a:extLst>
              <a:ext uri="{FF2B5EF4-FFF2-40B4-BE49-F238E27FC236}">
                <a16:creationId xmlns:a16="http://schemas.microsoft.com/office/drawing/2014/main" id="{F4B0BE10-11CA-4C3F-A639-C80DB41D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725C86E0-B8B8-42B8-A6E2-819F4D36E841}"/>
              </a:ext>
            </a:extLst>
          </p:cNvPr>
          <p:cNvPicPr>
            <a:picLocks noChangeAspect="1"/>
          </p:cNvPicPr>
          <p:nvPr/>
        </p:nvPicPr>
        <p:blipFill>
          <a:blip r:embed="rId2"/>
          <a:stretch>
            <a:fillRect/>
          </a:stretch>
        </p:blipFill>
        <p:spPr>
          <a:xfrm>
            <a:off x="840590" y="467660"/>
            <a:ext cx="2972073" cy="2148561"/>
          </a:xfrm>
          <a:prstGeom prst="rect">
            <a:avLst/>
          </a:prstGeom>
          <a:effectLst>
            <a:outerShdw blurRad="406400" dist="317500" dir="5400000" sx="89000" sy="89000" rotWithShape="0">
              <a:prstClr val="black">
                <a:alpha val="15000"/>
              </a:prstClr>
            </a:outerShdw>
          </a:effectLst>
        </p:spPr>
      </p:pic>
      <p:pic>
        <p:nvPicPr>
          <p:cNvPr id="12" name="Afbeelding 11">
            <a:extLst>
              <a:ext uri="{FF2B5EF4-FFF2-40B4-BE49-F238E27FC236}">
                <a16:creationId xmlns:a16="http://schemas.microsoft.com/office/drawing/2014/main" id="{547E1166-100F-409F-9606-F01B82237997}"/>
              </a:ext>
            </a:extLst>
          </p:cNvPr>
          <p:cNvPicPr>
            <a:picLocks noChangeAspect="1"/>
          </p:cNvPicPr>
          <p:nvPr/>
        </p:nvPicPr>
        <p:blipFill>
          <a:blip r:embed="rId3"/>
          <a:stretch>
            <a:fillRect/>
          </a:stretch>
        </p:blipFill>
        <p:spPr>
          <a:xfrm>
            <a:off x="5558458" y="533298"/>
            <a:ext cx="3217333" cy="2140457"/>
          </a:xfrm>
          <a:prstGeom prst="rect">
            <a:avLst/>
          </a:prstGeom>
          <a:effectLst>
            <a:outerShdw blurRad="406400" dist="317500" dir="5400000" sx="89000" sy="89000" rotWithShape="0">
              <a:prstClr val="black">
                <a:alpha val="15000"/>
              </a:prstClr>
            </a:outerShdw>
          </a:effectLst>
        </p:spPr>
      </p:pic>
      <p:pic>
        <p:nvPicPr>
          <p:cNvPr id="14" name="Afbeelding 13">
            <a:extLst>
              <a:ext uri="{FF2B5EF4-FFF2-40B4-BE49-F238E27FC236}">
                <a16:creationId xmlns:a16="http://schemas.microsoft.com/office/drawing/2014/main" id="{2FE581DC-FECF-4066-9F8B-A9524F395519}"/>
              </a:ext>
            </a:extLst>
          </p:cNvPr>
          <p:cNvPicPr>
            <a:picLocks noChangeAspect="1"/>
          </p:cNvPicPr>
          <p:nvPr/>
        </p:nvPicPr>
        <p:blipFill>
          <a:blip r:embed="rId4"/>
          <a:stretch>
            <a:fillRect/>
          </a:stretch>
        </p:blipFill>
        <p:spPr>
          <a:xfrm>
            <a:off x="8999484" y="233202"/>
            <a:ext cx="2204124" cy="3042056"/>
          </a:xfrm>
          <a:prstGeom prst="rect">
            <a:avLst/>
          </a:prstGeom>
          <a:effectLst>
            <a:outerShdw blurRad="406400" dist="317500" dir="5400000" sx="89000" sy="89000" rotWithShape="0">
              <a:prstClr val="black">
                <a:alpha val="15000"/>
              </a:prstClr>
            </a:outerShdw>
          </a:effectLst>
        </p:spPr>
      </p:pic>
      <p:sp>
        <p:nvSpPr>
          <p:cNvPr id="4" name="Tijdelijke aanduiding voor tekst 3">
            <a:extLst>
              <a:ext uri="{FF2B5EF4-FFF2-40B4-BE49-F238E27FC236}">
                <a16:creationId xmlns:a16="http://schemas.microsoft.com/office/drawing/2014/main" id="{400ECEE9-7B08-4B2D-932D-F414ED953ACC}"/>
              </a:ext>
            </a:extLst>
          </p:cNvPr>
          <p:cNvSpPr>
            <a:spLocks noGrp="1"/>
          </p:cNvSpPr>
          <p:nvPr>
            <p:ph type="body" sz="half" idx="2"/>
          </p:nvPr>
        </p:nvSpPr>
        <p:spPr>
          <a:xfrm>
            <a:off x="6417733" y="3508460"/>
            <a:ext cx="5160457" cy="3231387"/>
          </a:xfrm>
        </p:spPr>
        <p:txBody>
          <a:bodyPr vert="horz" lIns="91440" tIns="45720" rIns="91440" bIns="45720" rtlCol="0" anchor="ctr">
            <a:normAutofit/>
          </a:bodyPr>
          <a:lstStyle/>
          <a:p>
            <a:r>
              <a:rPr lang="en-US" sz="1200" dirty="0">
                <a:latin typeface="Arial" panose="020B0604020202020204" pitchFamily="34" charset="0"/>
                <a:cs typeface="Arial" panose="020B0604020202020204" pitchFamily="34" charset="0"/>
              </a:rPr>
              <a:t>Met de input van de </a:t>
            </a:r>
            <a:r>
              <a:rPr lang="en-US" sz="1200" dirty="0" err="1">
                <a:latin typeface="Arial" panose="020B0604020202020204" pitchFamily="34" charset="0"/>
                <a:cs typeface="Arial" panose="020B0604020202020204" pitchFamily="34" charset="0"/>
              </a:rPr>
              <a:t>bewonersavond</a:t>
            </a:r>
            <a:r>
              <a:rPr lang="en-US" sz="1200" dirty="0">
                <a:latin typeface="Arial" panose="020B0604020202020204" pitchFamily="34" charset="0"/>
                <a:cs typeface="Arial" panose="020B0604020202020204" pitchFamily="34" charset="0"/>
              </a:rPr>
              <a:t>(en) in </a:t>
            </a:r>
            <a:r>
              <a:rPr lang="en-US" sz="1200" dirty="0" err="1">
                <a:latin typeface="Arial" panose="020B0604020202020204" pitchFamily="34" charset="0"/>
                <a:cs typeface="Arial" panose="020B0604020202020204" pitchFamily="34" charset="0"/>
              </a:rPr>
              <a:t>november</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december</a:t>
            </a:r>
            <a:r>
              <a:rPr lang="en-US" sz="1200" dirty="0">
                <a:latin typeface="Arial" panose="020B0604020202020204" pitchFamily="34" charset="0"/>
                <a:cs typeface="Arial" panose="020B0604020202020204" pitchFamily="34" charset="0"/>
              </a:rPr>
              <a:t> 2018 </a:t>
            </a:r>
            <a:r>
              <a:rPr lang="en-US" sz="1200" dirty="0" err="1">
                <a:latin typeface="Arial" panose="020B0604020202020204" pitchFamily="34" charset="0"/>
                <a:cs typeface="Arial" panose="020B0604020202020204" pitchFamily="34" charset="0"/>
              </a:rPr>
              <a:t>ging</a:t>
            </a:r>
            <a:r>
              <a:rPr lang="en-US" sz="1200" dirty="0">
                <a:latin typeface="Arial" panose="020B0604020202020204" pitchFamily="34" charset="0"/>
                <a:cs typeface="Arial" panose="020B0604020202020204" pitchFamily="34" charset="0"/>
              </a:rPr>
              <a:t> BA32 </a:t>
            </a:r>
            <a:r>
              <a:rPr lang="en-US" sz="1200" dirty="0" err="1">
                <a:latin typeface="Arial" panose="020B0604020202020204" pitchFamily="34" charset="0"/>
                <a:cs typeface="Arial" panose="020B0604020202020204" pitchFamily="34" charset="0"/>
              </a:rPr>
              <a:t>aan</a:t>
            </a:r>
            <a:r>
              <a:rPr lang="en-US" sz="1200" dirty="0">
                <a:latin typeface="Arial" panose="020B0604020202020204" pitchFamily="34" charset="0"/>
                <a:cs typeface="Arial" panose="020B0604020202020204" pitchFamily="34" charset="0"/>
              </a:rPr>
              <a:t> de slag. </a:t>
            </a:r>
            <a:r>
              <a:rPr lang="en-US" sz="1200" dirty="0" err="1">
                <a:latin typeface="Arial" panose="020B0604020202020204" pitchFamily="34" charset="0"/>
                <a:cs typeface="Arial" panose="020B0604020202020204" pitchFamily="34" charset="0"/>
              </a:rPr>
              <a:t>Een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aantal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onderzoeken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werd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uitgezet</a:t>
            </a:r>
            <a:r>
              <a:rPr lang="en-US" sz="1200" dirty="0">
                <a:latin typeface="Arial" panose="020B0604020202020204" pitchFamily="34" charset="0"/>
                <a:cs typeface="Arial" panose="020B0604020202020204" pitchFamily="34" charset="0"/>
              </a:rPr>
              <a:t> en de direct </a:t>
            </a:r>
            <a:r>
              <a:rPr lang="en-US" sz="1200" dirty="0" err="1">
                <a:latin typeface="Arial" panose="020B0604020202020204" pitchFamily="34" charset="0"/>
                <a:cs typeface="Arial" panose="020B0604020202020204" pitchFamily="34" charset="0"/>
              </a:rPr>
              <a:t>omwonenden</a:t>
            </a:r>
            <a:r>
              <a:rPr lang="en-US" sz="1200" dirty="0">
                <a:latin typeface="Arial" panose="020B0604020202020204" pitchFamily="34" charset="0"/>
                <a:cs typeface="Arial" panose="020B0604020202020204" pitchFamily="34" charset="0"/>
              </a:rPr>
              <a:t> en </a:t>
            </a:r>
            <a:r>
              <a:rPr lang="en-US" sz="1200" dirty="0" err="1">
                <a:latin typeface="Arial" panose="020B0604020202020204" pitchFamily="34" charset="0"/>
                <a:cs typeface="Arial" panose="020B0604020202020204" pitchFamily="34" charset="0"/>
              </a:rPr>
              <a:t>dorpsbelangen</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belangenverenigingen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werden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uitgenodigd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voor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informatie-avond</a:t>
            </a:r>
            <a:r>
              <a:rPr lang="en-US" sz="1200" dirty="0">
                <a:latin typeface="Arial" panose="020B0604020202020204" pitchFamily="34" charset="0"/>
                <a:cs typeface="Arial" panose="020B0604020202020204" pitchFamily="34" charset="0"/>
              </a:rPr>
              <a:t> op </a:t>
            </a:r>
            <a:r>
              <a:rPr lang="en-US" sz="1200" b="1" dirty="0">
                <a:latin typeface="Arial" panose="020B0604020202020204" pitchFamily="34" charset="0"/>
                <a:cs typeface="Arial" panose="020B0604020202020204" pitchFamily="34" charset="0"/>
              </a:rPr>
              <a:t>3 </a:t>
            </a:r>
            <a:r>
              <a:rPr lang="en-US" sz="1200" b="1" dirty="0" err="1">
                <a:latin typeface="Arial" panose="020B0604020202020204" pitchFamily="34" charset="0"/>
                <a:cs typeface="Arial" panose="020B0604020202020204" pitchFamily="34" charset="0"/>
              </a:rPr>
              <a:t>oktober</a:t>
            </a:r>
            <a:r>
              <a:rPr lang="en-US" sz="1200" b="1" dirty="0">
                <a:latin typeface="Arial" panose="020B0604020202020204" pitchFamily="34" charset="0"/>
                <a:cs typeface="Arial" panose="020B0604020202020204" pitchFamily="34" charset="0"/>
              </a:rPr>
              <a:t> 2019</a:t>
            </a:r>
            <a:r>
              <a:rPr lang="en-US" sz="1200" dirty="0">
                <a:latin typeface="Arial" panose="020B0604020202020204" pitchFamily="34" charset="0"/>
                <a:cs typeface="Arial" panose="020B0604020202020204" pitchFamily="34" charset="0"/>
              </a:rPr>
              <a:t>. </a:t>
            </a:r>
          </a:p>
          <a:p>
            <a:r>
              <a:rPr lang="en-US" sz="1200" dirty="0" err="1">
                <a:latin typeface="Arial" panose="020B0604020202020204" pitchFamily="34" charset="0"/>
                <a:cs typeface="Arial" panose="020B0604020202020204" pitchFamily="34" charset="0"/>
              </a:rPr>
              <a:t>Tijdens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deze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avond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onder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leiding</a:t>
            </a:r>
            <a:r>
              <a:rPr lang="en-US" sz="1200" dirty="0">
                <a:latin typeface="Arial" panose="020B0604020202020204" pitchFamily="34" charset="0"/>
                <a:cs typeface="Arial" panose="020B0604020202020204" pitchFamily="34" charset="0"/>
              </a:rPr>
              <a:t> van Benjo Verberkt, </a:t>
            </a:r>
            <a:r>
              <a:rPr lang="en-US" sz="1200" dirty="0" err="1">
                <a:latin typeface="Arial" panose="020B0604020202020204" pitchFamily="34" charset="0"/>
                <a:cs typeface="Arial" panose="020B0604020202020204" pitchFamily="34" charset="0"/>
              </a:rPr>
              <a:t>werden</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onderzoeken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gepresenteerd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Deze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kunt</a:t>
            </a:r>
            <a:r>
              <a:rPr lang="en-US" sz="1200" dirty="0">
                <a:latin typeface="Arial" panose="020B0604020202020204" pitchFamily="34" charset="0"/>
                <a:cs typeface="Arial" panose="020B0604020202020204" pitchFamily="34" charset="0"/>
              </a:rPr>
              <a:t> u </a:t>
            </a:r>
            <a:r>
              <a:rPr lang="en-US" sz="1200" dirty="0" err="1">
                <a:latin typeface="Arial" panose="020B0604020202020204" pitchFamily="34" charset="0"/>
                <a:cs typeface="Arial" panose="020B0604020202020204" pitchFamily="34" charset="0"/>
              </a:rPr>
              <a:t>terugvinden</a:t>
            </a:r>
            <a:r>
              <a:rPr lang="en-US" sz="1200" dirty="0">
                <a:latin typeface="Arial" panose="020B0604020202020204" pitchFamily="34" charset="0"/>
                <a:cs typeface="Arial" panose="020B0604020202020204" pitchFamily="34" charset="0"/>
              </a:rPr>
              <a:t> op de website </a:t>
            </a:r>
            <a:r>
              <a:rPr lang="en-US" sz="1200" dirty="0">
                <a:latin typeface="Arial" panose="020B0604020202020204" pitchFamily="34" charset="0"/>
                <a:cs typeface="Arial" panose="020B0604020202020204" pitchFamily="34" charset="0"/>
                <a:hlinkClick r:id="rId5"/>
              </a:rPr>
              <a:t>www.zuidpoortterheijl.nl</a:t>
            </a:r>
            <a:r>
              <a:rPr lang="en-US" sz="1200" dirty="0">
                <a:latin typeface="Arial" panose="020B0604020202020204" pitchFamily="34" charset="0"/>
                <a:cs typeface="Arial" panose="020B0604020202020204" pitchFamily="34" charset="0"/>
              </a:rPr>
              <a:t>. </a:t>
            </a:r>
          </a:p>
          <a:p>
            <a:r>
              <a:rPr lang="en-US" sz="1200" dirty="0" err="1">
                <a:latin typeface="Arial" panose="020B0604020202020204" pitchFamily="34" charset="0"/>
                <a:cs typeface="Arial" panose="020B0604020202020204" pitchFamily="34" charset="0"/>
              </a:rPr>
              <a:t>Tijdens</a:t>
            </a:r>
            <a:r>
              <a:rPr lang="en-US" sz="1200" dirty="0">
                <a:latin typeface="Arial" panose="020B0604020202020204" pitchFamily="34" charset="0"/>
                <a:cs typeface="Arial" panose="020B0604020202020204" pitchFamily="34" charset="0"/>
              </a:rPr>
              <a:t> het </a:t>
            </a:r>
            <a:r>
              <a:rPr lang="en-US" sz="1200" dirty="0" err="1">
                <a:latin typeface="Arial" panose="020B0604020202020204" pitchFamily="34" charset="0"/>
                <a:cs typeface="Arial" panose="020B0604020202020204" pitchFamily="34" charset="0"/>
              </a:rPr>
              <a:t>tweede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deel</a:t>
            </a:r>
            <a:r>
              <a:rPr lang="en-US" sz="1200" dirty="0">
                <a:latin typeface="Arial" panose="020B0604020202020204" pitchFamily="34" charset="0"/>
                <a:cs typeface="Arial" panose="020B0604020202020204" pitchFamily="34" charset="0"/>
              </a:rPr>
              <a:t> van de </a:t>
            </a:r>
            <a:r>
              <a:rPr lang="en-US" sz="1200" dirty="0" err="1">
                <a:latin typeface="Arial" panose="020B0604020202020204" pitchFamily="34" charset="0"/>
                <a:cs typeface="Arial" panose="020B0604020202020204" pitchFamily="34" charset="0"/>
              </a:rPr>
              <a:t>avond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werd</a:t>
            </a:r>
            <a:r>
              <a:rPr lang="en-US" sz="1200" dirty="0">
                <a:latin typeface="Arial" panose="020B0604020202020204" pitchFamily="34" charset="0"/>
                <a:cs typeface="Arial" panose="020B0604020202020204" pitchFamily="34" charset="0"/>
              </a:rPr>
              <a:t> u om input </a:t>
            </a:r>
            <a:r>
              <a:rPr lang="en-US" sz="1200" dirty="0" err="1">
                <a:latin typeface="Arial" panose="020B0604020202020204" pitchFamily="34" charset="0"/>
                <a:cs typeface="Arial" panose="020B0604020202020204" pitchFamily="34" charset="0"/>
              </a:rPr>
              <a:t>gevraagd</a:t>
            </a:r>
            <a:r>
              <a:rPr lang="en-US" sz="1200" dirty="0">
                <a:latin typeface="Arial" panose="020B0604020202020204" pitchFamily="34" charset="0"/>
                <a:cs typeface="Arial" panose="020B0604020202020204" pitchFamily="34" charset="0"/>
              </a:rPr>
              <a:t> op de </a:t>
            </a:r>
            <a:r>
              <a:rPr lang="en-US" sz="1200" dirty="0" err="1">
                <a:latin typeface="Arial" panose="020B0604020202020204" pitchFamily="34" charset="0"/>
                <a:cs typeface="Arial" panose="020B0604020202020204" pitchFamily="34" charset="0"/>
              </a:rPr>
              <a:t>thema’s</a:t>
            </a:r>
            <a:r>
              <a:rPr lang="en-US" sz="1200"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Landschap</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Wonen</a:t>
            </a:r>
            <a:r>
              <a:rPr lang="en-US" sz="1200" b="1" dirty="0">
                <a:latin typeface="Arial" panose="020B0604020202020204" pitchFamily="34" charset="0"/>
                <a:cs typeface="Arial" panose="020B0604020202020204" pitchFamily="34" charset="0"/>
              </a:rPr>
              <a:t> en </a:t>
            </a:r>
            <a:r>
              <a:rPr lang="en-US" sz="1200" b="1" dirty="0" err="1">
                <a:latin typeface="Arial" panose="020B0604020202020204" pitchFamily="34" charset="0"/>
                <a:cs typeface="Arial" panose="020B0604020202020204" pitchFamily="34" charset="0"/>
              </a:rPr>
              <a:t>Verkeer</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Op de </a:t>
            </a:r>
            <a:r>
              <a:rPr lang="en-US" sz="1200" dirty="0" err="1">
                <a:latin typeface="Arial" panose="020B0604020202020204" pitchFamily="34" charset="0"/>
                <a:cs typeface="Arial" panose="020B0604020202020204" pitchFamily="34" charset="0"/>
              </a:rPr>
              <a:t>volgende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bladzijden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ziet</a:t>
            </a:r>
            <a:r>
              <a:rPr lang="en-US" sz="1200" dirty="0">
                <a:latin typeface="Arial" panose="020B0604020202020204" pitchFamily="34" charset="0"/>
                <a:cs typeface="Arial" panose="020B0604020202020204" pitchFamily="34" charset="0"/>
              </a:rPr>
              <a:t> u wat er met </a:t>
            </a:r>
            <a:r>
              <a:rPr lang="en-US" sz="1200" dirty="0" err="1">
                <a:latin typeface="Arial" panose="020B0604020202020204" pitchFamily="34" charset="0"/>
                <a:cs typeface="Arial" panose="020B0604020202020204" pitchFamily="34" charset="0"/>
              </a:rPr>
              <a:t>uw</a:t>
            </a:r>
            <a:r>
              <a:rPr lang="en-US" sz="1200" dirty="0">
                <a:latin typeface="Arial" panose="020B0604020202020204" pitchFamily="34" charset="0"/>
                <a:cs typeface="Arial" panose="020B0604020202020204" pitchFamily="34" charset="0"/>
              </a:rPr>
              <a:t> input is </a:t>
            </a:r>
            <a:r>
              <a:rPr lang="en-US" sz="1200" dirty="0" err="1">
                <a:latin typeface="Arial" panose="020B0604020202020204" pitchFamily="34" charset="0"/>
                <a:cs typeface="Arial" panose="020B0604020202020204" pitchFamily="34" charset="0"/>
              </a:rPr>
              <a:t>gedaan</a:t>
            </a:r>
            <a:r>
              <a:rPr lang="en-US" sz="1200" dirty="0">
                <a:latin typeface="Arial" panose="020B0604020202020204" pitchFamily="34" charset="0"/>
                <a:cs typeface="Arial" panose="020B0604020202020204" pitchFamily="34" charset="0"/>
              </a:rPr>
              <a:t>. We </a:t>
            </a:r>
            <a:r>
              <a:rPr lang="en-US" sz="1200" dirty="0" err="1">
                <a:latin typeface="Arial" panose="020B0604020202020204" pitchFamily="34" charset="0"/>
                <a:cs typeface="Arial" panose="020B0604020202020204" pitchFamily="34" charset="0"/>
              </a:rPr>
              <a:t>hebben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vooral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veel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informatie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opgehaald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zonder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daar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conclusies</a:t>
            </a:r>
            <a:r>
              <a:rPr lang="en-US" sz="1200" dirty="0">
                <a:latin typeface="Arial" panose="020B0604020202020204" pitchFamily="34" charset="0"/>
                <a:cs typeface="Arial" panose="020B0604020202020204" pitchFamily="34" charset="0"/>
              </a:rPr>
              <a:t> of </a:t>
            </a:r>
            <a:r>
              <a:rPr lang="en-US" sz="1200" dirty="0" err="1">
                <a:latin typeface="Arial" panose="020B0604020202020204" pitchFamily="34" charset="0"/>
                <a:cs typeface="Arial" panose="020B0604020202020204" pitchFamily="34" charset="0"/>
              </a:rPr>
              <a:t>inhoudelijk</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oordeel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koppelen</a:t>
            </a:r>
            <a:r>
              <a:rPr lang="en-US" sz="1200" dirty="0">
                <a:latin typeface="Arial" panose="020B0604020202020204" pitchFamily="34" charset="0"/>
                <a:cs typeface="Arial" panose="020B0604020202020204" pitchFamily="34" charset="0"/>
              </a:rPr>
              <a:t>.</a:t>
            </a:r>
          </a:p>
          <a:p>
            <a:pPr indent="-228600">
              <a:buFont typeface="Arial" panose="020B0604020202020204" pitchFamily="34" charset="0"/>
              <a:buChar char="•"/>
            </a:pPr>
            <a:endParaRPr lang="en-US" sz="1400" dirty="0"/>
          </a:p>
        </p:txBody>
      </p:sp>
      <p:pic>
        <p:nvPicPr>
          <p:cNvPr id="21" name="Afbeelding 20">
            <a:extLst>
              <a:ext uri="{FF2B5EF4-FFF2-40B4-BE49-F238E27FC236}">
                <a16:creationId xmlns:a16="http://schemas.microsoft.com/office/drawing/2014/main" id="{91F138E4-41C9-4F4D-BFC4-2662C6FCF836}"/>
              </a:ext>
            </a:extLst>
          </p:cNvPr>
          <p:cNvPicPr>
            <a:picLocks noChangeAspect="1"/>
          </p:cNvPicPr>
          <p:nvPr/>
        </p:nvPicPr>
        <p:blipFill>
          <a:blip r:embed="rId6"/>
          <a:stretch>
            <a:fillRect/>
          </a:stretch>
        </p:blipFill>
        <p:spPr>
          <a:xfrm>
            <a:off x="3505859" y="720939"/>
            <a:ext cx="2710142" cy="3806771"/>
          </a:xfrm>
          <a:prstGeom prst="rect">
            <a:avLst/>
          </a:prstGeom>
        </p:spPr>
      </p:pic>
      <p:pic>
        <p:nvPicPr>
          <p:cNvPr id="22" name="Afbeelding 21">
            <a:extLst>
              <a:ext uri="{FF2B5EF4-FFF2-40B4-BE49-F238E27FC236}">
                <a16:creationId xmlns:a16="http://schemas.microsoft.com/office/drawing/2014/main" id="{854D4014-30E4-4527-A806-98C81563390A}"/>
              </a:ext>
            </a:extLst>
          </p:cNvPr>
          <p:cNvPicPr>
            <a:picLocks noChangeAspect="1"/>
          </p:cNvPicPr>
          <p:nvPr/>
        </p:nvPicPr>
        <p:blipFill>
          <a:blip r:embed="rId7"/>
          <a:stretch>
            <a:fillRect/>
          </a:stretch>
        </p:blipFill>
        <p:spPr>
          <a:xfrm>
            <a:off x="825360" y="2762995"/>
            <a:ext cx="2736386" cy="2036742"/>
          </a:xfrm>
          <a:prstGeom prst="rect">
            <a:avLst/>
          </a:prstGeom>
        </p:spPr>
      </p:pic>
    </p:spTree>
    <p:extLst>
      <p:ext uri="{BB962C8B-B14F-4D97-AF65-F5344CB8AC3E}">
        <p14:creationId xmlns:p14="http://schemas.microsoft.com/office/powerpoint/2010/main" val="2118758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F1257E-1528-43A0-BF35-EADDBEB60C3C}"/>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Input tafel Landschap </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tekst 5">
            <a:extLst>
              <a:ext uri="{FF2B5EF4-FFF2-40B4-BE49-F238E27FC236}">
                <a16:creationId xmlns:a16="http://schemas.microsoft.com/office/drawing/2014/main" id="{4E4B50CD-E637-4BD6-AC67-284FCC17FB20}"/>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r>
              <a:rPr lang="en-US" sz="1800" b="1" dirty="0"/>
              <a:t>Wat </a:t>
            </a:r>
            <a:r>
              <a:rPr lang="en-US" sz="1800" b="1" dirty="0" err="1"/>
              <a:t>hebben</a:t>
            </a:r>
            <a:r>
              <a:rPr lang="en-US" sz="1800" b="1" dirty="0"/>
              <a:t> we met de input </a:t>
            </a:r>
            <a:r>
              <a:rPr lang="en-US" sz="1800" b="1" dirty="0" err="1"/>
              <a:t>gedaan</a:t>
            </a:r>
            <a:r>
              <a:rPr lang="en-US" sz="1800" b="1" dirty="0"/>
              <a:t>:</a:t>
            </a:r>
          </a:p>
          <a:p>
            <a:r>
              <a:rPr lang="en-US" sz="1800" dirty="0" err="1"/>
              <a:t>Deze</a:t>
            </a:r>
            <a:r>
              <a:rPr lang="en-US" sz="1800" dirty="0"/>
              <a:t> input </a:t>
            </a:r>
            <a:r>
              <a:rPr lang="en-US" sz="1800" dirty="0" err="1"/>
              <a:t>zal</a:t>
            </a:r>
            <a:r>
              <a:rPr lang="en-US" sz="1800" dirty="0"/>
              <a:t> </a:t>
            </a:r>
            <a:r>
              <a:rPr lang="en-US" sz="1800" dirty="0" err="1"/>
              <a:t>zoveel</a:t>
            </a:r>
            <a:r>
              <a:rPr lang="en-US" sz="1800" dirty="0"/>
              <a:t> </a:t>
            </a:r>
            <a:r>
              <a:rPr lang="en-US" sz="1800" dirty="0" err="1"/>
              <a:t>mogelijk</a:t>
            </a:r>
            <a:r>
              <a:rPr lang="en-US" sz="1800" dirty="0"/>
              <a:t> </a:t>
            </a:r>
            <a:r>
              <a:rPr lang="en-US" sz="1800" dirty="0" err="1"/>
              <a:t>worden</a:t>
            </a:r>
            <a:r>
              <a:rPr lang="en-US" sz="1800" dirty="0"/>
              <a:t> </a:t>
            </a:r>
            <a:r>
              <a:rPr lang="en-US" sz="1800" dirty="0" err="1"/>
              <a:t>overgenomen</a:t>
            </a:r>
            <a:r>
              <a:rPr lang="en-US" sz="1800" dirty="0"/>
              <a:t>. Het </a:t>
            </a:r>
            <a:r>
              <a:rPr lang="en-US" sz="1800" dirty="0" err="1"/>
              <a:t>landgoed</a:t>
            </a:r>
            <a:r>
              <a:rPr lang="en-US" sz="1800" dirty="0"/>
              <a:t> </a:t>
            </a:r>
            <a:r>
              <a:rPr lang="en-US" sz="1800" dirty="0" err="1"/>
              <a:t>zal</a:t>
            </a:r>
            <a:r>
              <a:rPr lang="en-US" sz="1800" dirty="0"/>
              <a:t> </a:t>
            </a:r>
            <a:r>
              <a:rPr lang="en-US" sz="1800" dirty="0" err="1"/>
              <a:t>begraasd</a:t>
            </a:r>
            <a:r>
              <a:rPr lang="en-US" sz="1800" dirty="0"/>
              <a:t> </a:t>
            </a:r>
            <a:r>
              <a:rPr lang="en-US" sz="1800" dirty="0" err="1"/>
              <a:t>worden</a:t>
            </a:r>
            <a:r>
              <a:rPr lang="en-US" sz="1800" dirty="0"/>
              <a:t> door de </a:t>
            </a:r>
            <a:r>
              <a:rPr lang="en-US" sz="1800" dirty="0" err="1"/>
              <a:t>Schotse</a:t>
            </a:r>
            <a:r>
              <a:rPr lang="en-US" sz="1800" dirty="0"/>
              <a:t> </a:t>
            </a:r>
            <a:r>
              <a:rPr lang="en-US" sz="1800" dirty="0" err="1"/>
              <a:t>Hooglanders</a:t>
            </a:r>
            <a:r>
              <a:rPr lang="en-US" sz="1800" dirty="0"/>
              <a:t>, </a:t>
            </a:r>
            <a:r>
              <a:rPr lang="en-US" sz="1800" dirty="0" err="1"/>
              <a:t>bestaande</a:t>
            </a:r>
            <a:r>
              <a:rPr lang="en-US" sz="1800" dirty="0"/>
              <a:t> </a:t>
            </a:r>
            <a:r>
              <a:rPr lang="en-US" sz="1800" dirty="0" err="1"/>
              <a:t>boomranden</a:t>
            </a:r>
            <a:r>
              <a:rPr lang="en-US" sz="1800" dirty="0"/>
              <a:t> en </a:t>
            </a:r>
            <a:r>
              <a:rPr lang="en-US" sz="1800" dirty="0" err="1"/>
              <a:t>houtwallen</a:t>
            </a:r>
            <a:r>
              <a:rPr lang="en-US" sz="1800" dirty="0"/>
              <a:t> </a:t>
            </a:r>
            <a:r>
              <a:rPr lang="en-US" sz="1800" dirty="0" err="1"/>
              <a:t>blijven</a:t>
            </a:r>
            <a:r>
              <a:rPr lang="en-US" sz="1800" dirty="0"/>
              <a:t> </a:t>
            </a:r>
            <a:r>
              <a:rPr lang="en-US" sz="1800" dirty="0" err="1"/>
              <a:t>zoveel</a:t>
            </a:r>
            <a:r>
              <a:rPr lang="en-US" sz="1800" dirty="0"/>
              <a:t> </a:t>
            </a:r>
            <a:r>
              <a:rPr lang="en-US" sz="1800" dirty="0" err="1"/>
              <a:t>mogelijk</a:t>
            </a:r>
            <a:r>
              <a:rPr lang="en-US" sz="1800" dirty="0"/>
              <a:t> intact en het </a:t>
            </a:r>
            <a:r>
              <a:rPr lang="en-US" sz="1800" dirty="0" err="1"/>
              <a:t>gebied</a:t>
            </a:r>
            <a:r>
              <a:rPr lang="en-US" sz="1800" dirty="0"/>
              <a:t> </a:t>
            </a:r>
            <a:r>
              <a:rPr lang="en-US" sz="1800" dirty="0" err="1"/>
              <a:t>zal</a:t>
            </a:r>
            <a:r>
              <a:rPr lang="en-US" sz="1800" dirty="0"/>
              <a:t> </a:t>
            </a:r>
            <a:r>
              <a:rPr lang="en-US" sz="1800" dirty="0" err="1"/>
              <a:t>toegankelijk</a:t>
            </a:r>
            <a:r>
              <a:rPr lang="en-US" sz="1800" dirty="0"/>
              <a:t> </a:t>
            </a:r>
            <a:r>
              <a:rPr lang="en-US" sz="1800" dirty="0" err="1"/>
              <a:t>worden</a:t>
            </a:r>
            <a:r>
              <a:rPr lang="en-US" sz="1800" dirty="0"/>
              <a:t> </a:t>
            </a:r>
            <a:r>
              <a:rPr lang="en-US" sz="1800" dirty="0" err="1"/>
              <a:t>voor</a:t>
            </a:r>
            <a:r>
              <a:rPr lang="en-US" sz="1800" dirty="0"/>
              <a:t> </a:t>
            </a:r>
            <a:r>
              <a:rPr lang="en-US" sz="1800" dirty="0" err="1"/>
              <a:t>wandelaars</a:t>
            </a:r>
            <a:r>
              <a:rPr lang="en-US" sz="1800" dirty="0"/>
              <a:t>. Ook de </a:t>
            </a:r>
            <a:r>
              <a:rPr lang="en-US" sz="1800" dirty="0" err="1"/>
              <a:t>woningen</a:t>
            </a:r>
            <a:r>
              <a:rPr lang="en-US" sz="1800" dirty="0"/>
              <a:t> </a:t>
            </a:r>
            <a:r>
              <a:rPr lang="en-US" sz="1800" dirty="0" err="1"/>
              <a:t>worden</a:t>
            </a:r>
            <a:r>
              <a:rPr lang="en-US" sz="1800" dirty="0"/>
              <a:t> </a:t>
            </a:r>
            <a:r>
              <a:rPr lang="en-US" sz="1800" dirty="0" err="1"/>
              <a:t>ingepast</a:t>
            </a:r>
            <a:r>
              <a:rPr lang="en-US" sz="1800" dirty="0"/>
              <a:t> in het </a:t>
            </a:r>
            <a:r>
              <a:rPr lang="en-US" sz="1800" dirty="0" err="1"/>
              <a:t>landschap</a:t>
            </a:r>
            <a:r>
              <a:rPr lang="en-US" sz="1800" dirty="0"/>
              <a:t>, zo </a:t>
            </a:r>
            <a:r>
              <a:rPr lang="en-US" sz="1800" dirty="0" err="1"/>
              <a:t>zullen</a:t>
            </a:r>
            <a:r>
              <a:rPr lang="en-US" sz="1800" dirty="0"/>
              <a:t> </a:t>
            </a:r>
            <a:r>
              <a:rPr lang="en-US" sz="1800" dirty="0" err="1"/>
              <a:t>woningen</a:t>
            </a:r>
            <a:r>
              <a:rPr lang="en-US" sz="1800" dirty="0"/>
              <a:t> op de rand met het </a:t>
            </a:r>
            <a:r>
              <a:rPr lang="en-US" sz="1800" dirty="0" err="1"/>
              <a:t>landgoed</a:t>
            </a:r>
            <a:r>
              <a:rPr lang="en-US" sz="1800" dirty="0"/>
              <a:t> in </a:t>
            </a:r>
            <a:r>
              <a:rPr lang="en-US" sz="1800" dirty="0" err="1"/>
              <a:t>bos</a:t>
            </a:r>
            <a:r>
              <a:rPr lang="en-US" sz="1800" dirty="0"/>
              <a:t> </a:t>
            </a:r>
            <a:r>
              <a:rPr lang="en-US" sz="1800" dirty="0" err="1"/>
              <a:t>worden</a:t>
            </a:r>
            <a:r>
              <a:rPr lang="en-US" sz="1800" dirty="0"/>
              <a:t> </a:t>
            </a:r>
            <a:r>
              <a:rPr lang="en-US" sz="1800" dirty="0" err="1"/>
              <a:t>gesitueerd</a:t>
            </a:r>
            <a:r>
              <a:rPr lang="en-US" sz="1800" dirty="0"/>
              <a:t>. </a:t>
            </a:r>
            <a:r>
              <a:rPr lang="en-US" sz="1800" dirty="0" err="1"/>
              <a:t>Duurzaam</a:t>
            </a:r>
            <a:r>
              <a:rPr lang="en-US" sz="1800" dirty="0"/>
              <a:t>, </a:t>
            </a:r>
            <a:r>
              <a:rPr lang="en-US" sz="1800" dirty="0" err="1"/>
              <a:t>natuurinclusief</a:t>
            </a:r>
            <a:r>
              <a:rPr lang="en-US" sz="1800" dirty="0"/>
              <a:t> is basis </a:t>
            </a:r>
            <a:r>
              <a:rPr lang="en-US" sz="1800" dirty="0" err="1"/>
              <a:t>voor</a:t>
            </a:r>
            <a:r>
              <a:rPr lang="en-US" sz="1800" dirty="0"/>
              <a:t> </a:t>
            </a:r>
            <a:r>
              <a:rPr lang="en-US" sz="1800" dirty="0" err="1"/>
              <a:t>nieuwe</a:t>
            </a:r>
            <a:r>
              <a:rPr lang="en-US" sz="1800" dirty="0"/>
              <a:t> </a:t>
            </a:r>
            <a:r>
              <a:rPr lang="en-US" sz="1800" dirty="0" err="1"/>
              <a:t>woningen</a:t>
            </a:r>
            <a:r>
              <a:rPr lang="en-US" sz="1800" dirty="0"/>
              <a:t>.</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21FA937-0F90-4B36-88B4-14B4D4B0ED70}"/>
              </a:ext>
            </a:extLst>
          </p:cNvPr>
          <p:cNvPicPr>
            <a:picLocks noGrp="1" noChangeAspect="1"/>
          </p:cNvPicPr>
          <p:nvPr>
            <p:ph idx="1"/>
          </p:nvPr>
        </p:nvPicPr>
        <p:blipFill>
          <a:blip r:embed="rId2"/>
          <a:stretch>
            <a:fillRect/>
          </a:stretch>
        </p:blipFill>
        <p:spPr>
          <a:xfrm>
            <a:off x="5987738" y="654890"/>
            <a:ext cx="5628018" cy="5315350"/>
          </a:xfrm>
          <a:prstGeom prst="rect">
            <a:avLst/>
          </a:prstGeom>
          <a:solidFill>
            <a:srgbClr val="FFC000"/>
          </a:solidFill>
          <a:ln>
            <a:solidFill>
              <a:srgbClr val="FFC000"/>
            </a:solidFill>
          </a:ln>
        </p:spPr>
      </p:pic>
    </p:spTree>
    <p:extLst>
      <p:ext uri="{BB962C8B-B14F-4D97-AF65-F5344CB8AC3E}">
        <p14:creationId xmlns:p14="http://schemas.microsoft.com/office/powerpoint/2010/main" val="26717915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0D96EDE5EDE344AEBD92166D4145E3" ma:contentTypeVersion="10" ma:contentTypeDescription="Een nieuw document maken." ma:contentTypeScope="" ma:versionID="1e32ed8f9b13f793035b5ef525d2f26b">
  <xsd:schema xmlns:xsd="http://www.w3.org/2001/XMLSchema" xmlns:xs="http://www.w3.org/2001/XMLSchema" xmlns:p="http://schemas.microsoft.com/office/2006/metadata/properties" xmlns:ns2="00d93b55-c849-4f7e-a8c2-b3fb2a40401a" targetNamespace="http://schemas.microsoft.com/office/2006/metadata/properties" ma:root="true" ma:fieldsID="9cdff7104fede9bf5dacfdb9b393d21f" ns2:_="">
    <xsd:import namespace="00d93b55-c849-4f7e-a8c2-b3fb2a4040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93b55-c849-4f7e-a8c2-b3fb2a404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A64724-7416-4108-A2AC-596214834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93b55-c849-4f7e-a8c2-b3fb2a4040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C4ED7F-29E3-4365-9036-57481C67CB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212343A-7924-4053-8033-53CF3D2BDB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3457</Words>
  <Application>Microsoft Office PowerPoint</Application>
  <PresentationFormat>Breedbeeld</PresentationFormat>
  <Paragraphs>170</Paragraphs>
  <Slides>26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Arial</vt:lpstr>
      <vt:lpstr>Avenir Next LT Pro</vt:lpstr>
      <vt:lpstr>Calibri</vt:lpstr>
      <vt:lpstr>Calibri Light</vt:lpstr>
      <vt:lpstr>Kantoorthema</vt:lpstr>
      <vt:lpstr>Terugblik proces </vt:lpstr>
      <vt:lpstr>Schetsschuit Terheijl</vt:lpstr>
      <vt:lpstr>Ruimtelijk kader Terheijl</vt:lpstr>
      <vt:lpstr>Informatie-avond 28 november 2012</vt:lpstr>
      <vt:lpstr>Zuidpoort 2012</vt:lpstr>
      <vt:lpstr>Zuidpoort 2018</vt:lpstr>
      <vt:lpstr>PowerPoint-presentatie</vt:lpstr>
      <vt:lpstr>Zuidpoort 2019</vt:lpstr>
      <vt:lpstr>Input tafel Landschap </vt:lpstr>
      <vt:lpstr>Input tafel Verkeer</vt:lpstr>
      <vt:lpstr>Input tafel Wonen </vt:lpstr>
      <vt:lpstr>Zuidpoort 2019</vt:lpstr>
      <vt:lpstr>Input van de tafels</vt:lpstr>
      <vt:lpstr>Input van de tafels</vt:lpstr>
      <vt:lpstr>Zuidpoort 2020</vt:lpstr>
      <vt:lpstr>Zuidpoort 2020</vt:lpstr>
      <vt:lpstr>Zuidpoort 2020</vt:lpstr>
      <vt:lpstr>Zuidpoort 2020 denkrichting 1</vt:lpstr>
      <vt:lpstr>Zuidpoort 2020 denkrichting 2</vt:lpstr>
      <vt:lpstr>Zuidpoort 2020 denkrichting 3</vt:lpstr>
      <vt:lpstr>Zuidpoort 2020</vt:lpstr>
      <vt:lpstr>Zuidpoort 2020</vt:lpstr>
      <vt:lpstr>Zuidpoort 2020</vt:lpstr>
      <vt:lpstr>Zuidpoort 2020</vt:lpstr>
      <vt:lpstr>Zuidpoort 2021</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Terugblik proces</dc:title>
  <dc:creator>Janine Hogeman</dc:creator>
  <cp:lastModifiedBy>Janine Hogeman</cp:lastModifiedBy>
  <cp:revision>33</cp:revision>
  <dcterms:created xsi:type="dcterms:W3CDTF">2021-04-07T08:00:16Z</dcterms:created>
  <dcterms:modified xsi:type="dcterms:W3CDTF">2021-04-13T14:29:04Z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0x0101009D0D96EDE5EDE344AEBD92166D4145E3</vt:lpwstr>
  </property>
</Properties>
</file>